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6" r:id="rId15"/>
    <p:sldId id="270" r:id="rId16"/>
    <p:sldId id="271" r:id="rId17"/>
    <p:sldId id="272" r:id="rId18"/>
    <p:sldId id="273" r:id="rId19"/>
    <p:sldId id="274" r:id="rId20"/>
    <p:sldId id="275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02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307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AB633-4A96-4D0B-B767-5877C183F25D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46FDD-DF2A-4DE3-9D9F-2CD6B7339C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21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46FDD-DF2A-4DE3-9D9F-2CD6B7339C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26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2017/6/13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nage.eblcu.cn/blcu_Student_new/achievementCheck.asp?CourseResourceID=149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1346865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</a:rPr>
              <a:t>北京语言大学网络教育学院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2852936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30405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欢迎新同学的加入！</a:t>
            </a:r>
            <a:endParaRPr lang="zh-CN" altLang="en-US" sz="3200" dirty="0">
              <a:solidFill>
                <a:srgbClr val="030405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50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QQ图片201503101020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729693"/>
            <a:ext cx="7171903" cy="383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044017" y="908720"/>
            <a:ext cx="4572000" cy="7940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浏览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宋体" panose="02010600030101010101" pitchFamily="2" charset="-122"/>
              </a:rPr>
              <a:t>进入视音频课堂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进行学习</a:t>
            </a:r>
          </a:p>
        </p:txBody>
      </p:sp>
      <p:sp>
        <p:nvSpPr>
          <p:cNvPr id="7" name="Oval 5"/>
          <p:cNvSpPr/>
          <p:nvPr/>
        </p:nvSpPr>
        <p:spPr>
          <a:xfrm>
            <a:off x="3330017" y="3140968"/>
            <a:ext cx="1151830" cy="359271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483768" y="3645024"/>
            <a:ext cx="1008112" cy="15121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464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890" y="1487633"/>
            <a:ext cx="7653461" cy="4025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458391" y="404664"/>
            <a:ext cx="809585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1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课件浏览</a:t>
            </a:r>
            <a:endParaRPr lang="en-US" altLang="zh-CN" sz="2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课程学习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下的各章节链接，收看视频或讲稿内容。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" name="Oval 6"/>
          <p:cNvSpPr/>
          <p:nvPr/>
        </p:nvSpPr>
        <p:spPr>
          <a:xfrm>
            <a:off x="5622925" y="2652713"/>
            <a:ext cx="1872828" cy="208880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070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sp>
        <p:nvSpPr>
          <p:cNvPr id="5" name="矩形 4"/>
          <p:cNvSpPr/>
          <p:nvPr/>
        </p:nvSpPr>
        <p:spPr>
          <a:xfrm>
            <a:off x="545976" y="116632"/>
            <a:ext cx="82744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无法正常浏览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怎么办？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下载课件播放插件：在平台首页右上端点击“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课件播放器下载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”；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也可登陆北语网站主页－下载专区－常用工具下载－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课件播放插件包</a:t>
            </a:r>
            <a:endParaRPr lang="zh-CN" altLang="en-US" dirty="0">
              <a:solidFill>
                <a:srgbClr val="030405"/>
              </a:solidFill>
            </a:endParaRP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8" y="1901365"/>
            <a:ext cx="3535362" cy="280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组合 7"/>
          <p:cNvGrpSpPr/>
          <p:nvPr/>
        </p:nvGrpSpPr>
        <p:grpSpPr>
          <a:xfrm>
            <a:off x="4401393" y="2138288"/>
            <a:ext cx="4100513" cy="2365375"/>
            <a:chOff x="4357686" y="3929066"/>
            <a:chExt cx="4100515" cy="1539752"/>
          </a:xfrm>
        </p:grpSpPr>
        <p:pic>
          <p:nvPicPr>
            <p:cNvPr id="8" name="Picture 12" descr="Snap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7686" y="3929066"/>
              <a:ext cx="4100515" cy="15397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Oval 13"/>
            <p:cNvSpPr/>
            <p:nvPr/>
          </p:nvSpPr>
          <p:spPr>
            <a:xfrm>
              <a:off x="4357686" y="4143361"/>
              <a:ext cx="928688" cy="500023"/>
            </a:xfrm>
            <a:prstGeom prst="ellipse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339974" y="1901365"/>
            <a:ext cx="1357313" cy="4524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1" fontAlgn="base" hangingPunct="1"/>
            <a:endParaRPr lang="zh-CN" altLang="en-US" strike="noStrike" noProof="1">
              <a:solidFill>
                <a:srgbClr val="FFFFFF"/>
              </a:solidFill>
              <a:latin typeface="Franklin Gothic Book" pitchFamily="34" charset="0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959" y="5157192"/>
            <a:ext cx="4600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下载后安装自检，一般就可以正常浏览了。</a:t>
            </a:r>
          </a:p>
        </p:txBody>
      </p:sp>
    </p:spTree>
    <p:extLst>
      <p:ext uri="{BB962C8B-B14F-4D97-AF65-F5344CB8AC3E}">
        <p14:creationId xmlns:p14="http://schemas.microsoft.com/office/powerpoint/2010/main" val="2282139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979" y="1916832"/>
            <a:ext cx="7772797" cy="3683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690310" y="790370"/>
            <a:ext cx="754154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下载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各种导学资料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）登录学生平台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选择课程后，点击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导学资料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）点击想要下载资料右侧对应的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下载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</p:txBody>
      </p:sp>
      <p:sp>
        <p:nvSpPr>
          <p:cNvPr id="7" name="Oval 15"/>
          <p:cNvSpPr/>
          <p:nvPr/>
        </p:nvSpPr>
        <p:spPr>
          <a:xfrm>
            <a:off x="2195736" y="2137817"/>
            <a:ext cx="838200" cy="3714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979712" y="2636912"/>
            <a:ext cx="504056" cy="7200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15"/>
          <p:cNvSpPr/>
          <p:nvPr/>
        </p:nvSpPr>
        <p:spPr>
          <a:xfrm>
            <a:off x="8050133" y="3589716"/>
            <a:ext cx="360363" cy="338138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8444776" y="3927854"/>
            <a:ext cx="375696" cy="3652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734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1556792"/>
            <a:ext cx="68407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en-US" sz="1600" dirty="0">
              <a:solidFill>
                <a:srgbClr val="030405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1）在线时长定义：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在线时长指学生在线学习课件的时间。学生登录平台,打开课件,平台自动记录学习的时间。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2）时长记录时间取值范围：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学生从开课到考试时时长截取日期，具体时长截取日期以实际参加考试批次的通知为准，一般为考后一个星期。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3）积分规则：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在线时长5分钟，积1分，积分达到课程规定的满分时长就不再累加。在线时长不到5分钟，不给积分。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4）在线时长分值计算公式：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时长形成性考核成绩= (观看课件时长/1积分分钟数)/满分积分数*100*时长所占比例。</a:t>
            </a:r>
          </a:p>
        </p:txBody>
      </p:sp>
      <p:sp>
        <p:nvSpPr>
          <p:cNvPr id="5" name="矩形 4"/>
          <p:cNvSpPr/>
          <p:nvPr/>
        </p:nvSpPr>
        <p:spPr>
          <a:xfrm>
            <a:off x="1346523" y="556678"/>
            <a:ext cx="3861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·</a:t>
            </a:r>
            <a:r>
              <a:rPr lang="zh-CN" altLang="en-US" sz="2800" dirty="0" smtClean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在线</a:t>
            </a:r>
            <a:r>
              <a:rPr lang="zh-CN" altLang="en-US" sz="28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时长平台换算</a:t>
            </a:r>
            <a:r>
              <a:rPr lang="zh-CN" altLang="en-US" sz="2800" dirty="0" smtClean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规则</a:t>
            </a:r>
            <a:endParaRPr lang="zh-CN" altLang="en-US" sz="2800" dirty="0">
              <a:solidFill>
                <a:srgbClr val="030405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769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QQ图片201503101020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276872"/>
            <a:ext cx="7897386" cy="3230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827584" y="448679"/>
            <a:ext cx="7704856" cy="182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）登录学生平台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选择课程后，显示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作业列表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）点击作业名称右侧对应的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做作业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）有些</a:t>
            </a: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XP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系统自动屏蔽弹出窗口，点击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做作业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时需按住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ctrl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键，待弹出新窗口再放开。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" name="Oval 12"/>
          <p:cNvSpPr/>
          <p:nvPr/>
        </p:nvSpPr>
        <p:spPr>
          <a:xfrm>
            <a:off x="7962970" y="4293096"/>
            <a:ext cx="762000" cy="304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5070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098" y="1887935"/>
            <a:ext cx="7128520" cy="3786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187624" y="379195"/>
            <a:ext cx="7134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   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做作业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按钮，出现如下界面，点击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是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。如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计算机系统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默认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屏蔽弹出窗口，请按住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ctrl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键，再点击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是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，直到有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新窗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口打开。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3040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605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59310"/>
            <a:ext cx="7096894" cy="4126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043608" y="476672"/>
            <a:ext cx="6984776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作业窗口页面如下图所示。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作业可预算成绩两次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，按钮在右上方。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391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1115616" y="1844824"/>
            <a:ext cx="7423745" cy="3449637"/>
            <a:chOff x="571500" y="2636838"/>
            <a:chExt cx="8429625" cy="3868737"/>
          </a:xfrm>
        </p:grpSpPr>
        <p:pic>
          <p:nvPicPr>
            <p:cNvPr id="5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2928938"/>
              <a:ext cx="2895600" cy="2882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0" y="3500438"/>
              <a:ext cx="5286375" cy="30051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Oval 10"/>
            <p:cNvSpPr/>
            <p:nvPr/>
          </p:nvSpPr>
          <p:spPr>
            <a:xfrm>
              <a:off x="1857356" y="4357694"/>
              <a:ext cx="762000" cy="3048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Oval 12"/>
            <p:cNvSpPr/>
            <p:nvPr/>
          </p:nvSpPr>
          <p:spPr>
            <a:xfrm>
              <a:off x="4124332" y="5357826"/>
              <a:ext cx="1447800" cy="3048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" name="AutoShape 13"/>
            <p:cNvSpPr/>
            <p:nvPr/>
          </p:nvSpPr>
          <p:spPr>
            <a:xfrm rot="1251891">
              <a:off x="3276600" y="2636838"/>
              <a:ext cx="1447800" cy="8382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131016" y="459150"/>
            <a:ext cx="7113392" cy="116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查看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平台作业成绩及答案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）点击页面中间部分的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查看形成性考核学习记录和考试成绩，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  <a:hlinkClick r:id="rId4"/>
              </a:rPr>
              <a:t>请点击这里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887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120680" cy="479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15616" y="33265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 smtClean="0">
                <a:solidFill>
                  <a:srgbClr val="030405"/>
                </a:solidFill>
              </a:rPr>
              <a:t>·</a:t>
            </a:r>
            <a:r>
              <a:rPr lang="zh-CN" altLang="en-US" b="1" dirty="0" smtClean="0">
                <a:solidFill>
                  <a:srgbClr val="030405"/>
                </a:solidFill>
              </a:rPr>
              <a:t>关于</a:t>
            </a:r>
            <a:r>
              <a:rPr lang="zh-CN" altLang="en-US" b="1" u="sng" dirty="0">
                <a:solidFill>
                  <a:srgbClr val="FF0000"/>
                </a:solidFill>
              </a:rPr>
              <a:t>作业、考试</a:t>
            </a:r>
            <a:r>
              <a:rPr lang="zh-CN" altLang="en-US" b="1" u="sng" dirty="0">
                <a:solidFill>
                  <a:srgbClr val="030405"/>
                </a:solidFill>
              </a:rPr>
              <a:t>的通知</a:t>
            </a:r>
            <a:r>
              <a:rPr lang="zh-CN" altLang="en-US" b="1" dirty="0">
                <a:solidFill>
                  <a:srgbClr val="030405"/>
                </a:solidFill>
              </a:rPr>
              <a:t>我们都会挂在教学信息里，请多关注！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247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986" y="332656"/>
            <a:ext cx="812346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学习平台及学习流程操作</a:t>
            </a:r>
            <a:br>
              <a:rPr lang="zh-CN" altLang="en-US" sz="4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登录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www.js211.com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名博学府，点击进入学习平台</a:t>
            </a:r>
            <a:endParaRPr lang="zh-CN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7222872" cy="4290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3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692696"/>
            <a:ext cx="65527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304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中心联系方式</a:t>
            </a:r>
            <a:r>
              <a:rPr lang="en-US" altLang="zh-CN" sz="3200" dirty="0">
                <a:solidFill>
                  <a:srgbClr val="0304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dirty="0">
                <a:solidFill>
                  <a:srgbClr val="0304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上有问题及时与学习中心老师联系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面访  网络  电话 </a:t>
            </a:r>
            <a:br>
              <a:rPr lang="zh-CN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127518"/>
            <a:ext cx="68225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联系方式：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QQ:800076728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b="1" dirty="0" smtClean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固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定 电 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57323666</a:t>
            </a:r>
          </a:p>
          <a:p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徐老师电话：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18801552999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endParaRPr lang="en-US" altLang="zh-CN" b="1" dirty="0">
              <a:solidFill>
                <a:srgbClr val="03040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王老师电话：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18013216998</a:t>
            </a:r>
          </a:p>
          <a:p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吉老师电话：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17768089215</a:t>
            </a:r>
          </a:p>
          <a:p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杨老师电话：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18136199806</a:t>
            </a:r>
          </a:p>
        </p:txBody>
      </p:sp>
      <p:sp>
        <p:nvSpPr>
          <p:cNvPr id="7" name="矩形 6"/>
          <p:cNvSpPr/>
          <p:nvPr/>
        </p:nvSpPr>
        <p:spPr>
          <a:xfrm>
            <a:off x="1331640" y="4581128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学习群号： 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155768231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943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72003" y="980728"/>
            <a:ext cx="71384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</a:rPr>
              <a:t>欢迎加入学习大家庭</a:t>
            </a:r>
            <a:endParaRPr lang="zh-CN" altLang="en-US" sz="6000" b="1" dirty="0"/>
          </a:p>
        </p:txBody>
      </p:sp>
      <p:pic>
        <p:nvPicPr>
          <p:cNvPr id="6" name="Text Box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28491"/>
            <a:ext cx="5248275" cy="1223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57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王晖\AppData\Roaming\Tencent\Users\1045421016\QQ\WinTemp\RichOle\7VY)`QB[U[IDQD50CH_L8N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7079332" cy="2764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点进登录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2492" y="5934106"/>
            <a:ext cx="3960440" cy="2769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en-US" altLang="zh-CN" sz="1200" b="1" dirty="0" smtClean="0">
                <a:solidFill>
                  <a:srgbClr val="030405"/>
                </a:solidFill>
                <a:latin typeface="Arial" charset="0"/>
              </a:rPr>
              <a:t>*</a:t>
            </a:r>
            <a:r>
              <a:rPr lang="zh-CN" altLang="en-US" sz="1200" b="1" dirty="0">
                <a:solidFill>
                  <a:srgbClr val="030405"/>
                </a:solidFill>
                <a:latin typeface="Arial" charset="0"/>
              </a:rPr>
              <a:t>如何获取学习平台用户名，请继续</a:t>
            </a:r>
            <a:r>
              <a:rPr lang="zh-CN" altLang="en-US" sz="1200" b="1" dirty="0" smtClean="0">
                <a:solidFill>
                  <a:srgbClr val="030405"/>
                </a:solidFill>
                <a:latin typeface="Arial" charset="0"/>
              </a:rPr>
              <a:t>往下</a:t>
            </a:r>
            <a:r>
              <a:rPr lang="zh-CN" altLang="en-US" sz="1200" b="1" dirty="0">
                <a:solidFill>
                  <a:srgbClr val="030405"/>
                </a:solidFill>
                <a:latin typeface="Arial" charset="0"/>
              </a:rPr>
              <a:t>看</a:t>
            </a:r>
            <a:r>
              <a:rPr lang="zh-CN" altLang="en-US" sz="1200" b="1" dirty="0" smtClean="0">
                <a:solidFill>
                  <a:srgbClr val="030405"/>
                </a:solidFill>
                <a:latin typeface="Arial" charset="0"/>
              </a:rPr>
              <a:t>看</a:t>
            </a:r>
            <a:endParaRPr lang="zh-CN" altLang="en-US" sz="1200" b="1" dirty="0">
              <a:solidFill>
                <a:srgbClr val="030405"/>
              </a:solidFill>
              <a:latin typeface="Arial" charset="0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2346947" y="6324711"/>
            <a:ext cx="297761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43805" y="3789040"/>
            <a:ext cx="2031325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输入用户名和密码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524" y="3190938"/>
            <a:ext cx="2996679" cy="251233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638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33265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0070C0"/>
                </a:solidFill>
              </a:rPr>
              <a:t>获取学习平台账号，请关注以下二维码，点击（</a:t>
            </a:r>
            <a:r>
              <a:rPr lang="zh-CN" altLang="en-US" sz="1600" b="1" dirty="0">
                <a:solidFill>
                  <a:srgbClr val="FF0000"/>
                </a:solidFill>
              </a:rPr>
              <a:t>我的主页</a:t>
            </a:r>
            <a:r>
              <a:rPr lang="en-US" altLang="zh-CN" sz="1600" b="1" dirty="0">
                <a:solidFill>
                  <a:srgbClr val="FF0000"/>
                </a:solidFill>
              </a:rPr>
              <a:t>—</a:t>
            </a:r>
            <a:r>
              <a:rPr lang="zh-CN" altLang="en-US" sz="1600" b="1" dirty="0">
                <a:solidFill>
                  <a:srgbClr val="FF0000"/>
                </a:solidFill>
              </a:rPr>
              <a:t>我的信息</a:t>
            </a:r>
            <a:r>
              <a:rPr lang="en-US" altLang="zh-CN" sz="1600" b="1" dirty="0">
                <a:solidFill>
                  <a:srgbClr val="FF0000"/>
                </a:solidFill>
              </a:rPr>
              <a:t>—</a:t>
            </a:r>
            <a:r>
              <a:rPr lang="zh-CN" altLang="en-US" sz="1600" b="1" dirty="0">
                <a:solidFill>
                  <a:srgbClr val="FF0000"/>
                </a:solidFill>
              </a:rPr>
              <a:t>输入身份证号码及姓名</a:t>
            </a:r>
            <a:r>
              <a:rPr lang="en-US" altLang="zh-CN" sz="1600" b="1" dirty="0">
                <a:solidFill>
                  <a:srgbClr val="FF0000"/>
                </a:solidFill>
              </a:rPr>
              <a:t>-</a:t>
            </a:r>
            <a:r>
              <a:rPr lang="zh-CN" altLang="en-US" sz="1600" b="1" dirty="0">
                <a:solidFill>
                  <a:srgbClr val="FF0000"/>
                </a:solidFill>
              </a:rPr>
              <a:t>提交</a:t>
            </a:r>
            <a:r>
              <a:rPr lang="zh-CN" altLang="en-US" sz="1600" b="1" dirty="0">
                <a:solidFill>
                  <a:srgbClr val="0070C0"/>
                </a:solidFill>
              </a:rPr>
              <a:t>）学号为学习平台用户名，平台初始密码统一为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：</a:t>
            </a:r>
            <a:r>
              <a:rPr lang="en-US" altLang="zh-CN" sz="1600" b="1" dirty="0" smtClean="0">
                <a:solidFill>
                  <a:srgbClr val="0070C0"/>
                </a:solidFill>
              </a:rPr>
              <a:t>byks1703     </a:t>
            </a:r>
          </a:p>
          <a:p>
            <a:r>
              <a:rPr lang="en-US" altLang="zh-CN" sz="1600" b="1" dirty="0">
                <a:solidFill>
                  <a:srgbClr val="0070C0"/>
                </a:solidFill>
              </a:rPr>
              <a:t> </a:t>
            </a:r>
            <a:r>
              <a:rPr lang="en-US" altLang="zh-CN" sz="1600" b="1" dirty="0" smtClean="0">
                <a:solidFill>
                  <a:srgbClr val="0070C0"/>
                </a:solidFill>
              </a:rPr>
              <a:t>               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1600" b="1" dirty="0">
                <a:solidFill>
                  <a:srgbClr val="FF0000"/>
                </a:solidFill>
              </a:rPr>
              <a:t>友情提醒：尽量不要更改密码，这样便于老师帮你查看学习进度）</a:t>
            </a:r>
            <a:endParaRPr lang="zh-CN" altLang="en-US" sz="1600" dirty="0"/>
          </a:p>
        </p:txBody>
      </p:sp>
      <p:pic>
        <p:nvPicPr>
          <p:cNvPr id="6" name="Picture 2" descr="D:\其他\qrcode_for_gh_929b63e72992_3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84338"/>
            <a:ext cx="1890713" cy="181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F:\800076728\1002\Image\BJ~)FUR}]S48Y_M%$6A{_C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31" y="1340768"/>
            <a:ext cx="2736850" cy="343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箭头连接符 8"/>
          <p:cNvCxnSpPr/>
          <p:nvPr/>
        </p:nvCxnSpPr>
        <p:spPr>
          <a:xfrm>
            <a:off x="1518444" y="3824288"/>
            <a:ext cx="863600" cy="5762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5430837" y="3717032"/>
            <a:ext cx="422275" cy="127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6413421" y="4356894"/>
            <a:ext cx="2016125" cy="1444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181130" y="5292725"/>
            <a:ext cx="542925" cy="3079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00" b="1" dirty="0">
                <a:solidFill>
                  <a:srgbClr val="030405"/>
                </a:solidFill>
              </a:rPr>
              <a:t>点击</a:t>
            </a: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7457356" y="4867275"/>
            <a:ext cx="0" cy="3460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43225"/>
            <a:ext cx="2560638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816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404664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buNone/>
            </a:pPr>
            <a:r>
              <a:rPr lang="zh-CN" altLang="en-US" b="1" noProof="1">
                <a:solidFill>
                  <a:srgbClr val="030405"/>
                </a:solidFill>
                <a:latin typeface="华文楷体" pitchFamily="2" charset="-122"/>
              </a:rPr>
              <a:t>学生登录平台首页，可下载学生手册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703840" cy="283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172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pic>
        <p:nvPicPr>
          <p:cNvPr id="5" name="图片 7" descr="QQ图片201409180854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69" y="1849885"/>
            <a:ext cx="7542427" cy="3517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926403" y="476672"/>
            <a:ext cx="767804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学生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可在个人中心查询个人基本信息，发现错误，及时和学习中心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联系。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通讯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信息可自行修改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3040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Oval 5"/>
          <p:cNvSpPr/>
          <p:nvPr/>
        </p:nvSpPr>
        <p:spPr>
          <a:xfrm>
            <a:off x="1562175" y="2852936"/>
            <a:ext cx="762000" cy="35877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043608" y="3283720"/>
            <a:ext cx="432048" cy="64933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04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919614"/>
            <a:ext cx="7189490" cy="3614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1043608" y="460753"/>
            <a:ext cx="7128792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更新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学校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每学期初都将开通平台强制更新功能，进入平台后，必须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更新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个人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联系方式并保存后，才能进入首页。如信息无更改，请直接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点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击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保存。</a:t>
            </a:r>
          </a:p>
        </p:txBody>
      </p:sp>
      <p:pic>
        <p:nvPicPr>
          <p:cNvPr id="8" name="Picture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620" y="2640484"/>
            <a:ext cx="3733800" cy="111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Oval 6"/>
          <p:cNvSpPr/>
          <p:nvPr/>
        </p:nvSpPr>
        <p:spPr>
          <a:xfrm>
            <a:off x="4548520" y="3422092"/>
            <a:ext cx="762000" cy="304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5310520" y="3861048"/>
            <a:ext cx="917664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34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9"/>
          <p:cNvGrpSpPr/>
          <p:nvPr/>
        </p:nvGrpSpPr>
        <p:grpSpPr>
          <a:xfrm>
            <a:off x="894304" y="2087271"/>
            <a:ext cx="7516192" cy="3616003"/>
            <a:chOff x="785785" y="2981338"/>
            <a:chExt cx="7534435" cy="2947992"/>
          </a:xfrm>
        </p:grpSpPr>
        <p:pic>
          <p:nvPicPr>
            <p:cNvPr id="6" name="Picture 7" descr="C:\Documents and Settings\Administrator\桌面\图片\新建文件夹\Snap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5" y="2981338"/>
              <a:ext cx="7534435" cy="29479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Oval 4"/>
            <p:cNvSpPr/>
            <p:nvPr/>
          </p:nvSpPr>
          <p:spPr>
            <a:xfrm>
              <a:off x="7429520" y="3000372"/>
              <a:ext cx="609600" cy="2286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Oval 4"/>
            <p:cNvSpPr/>
            <p:nvPr/>
          </p:nvSpPr>
          <p:spPr>
            <a:xfrm>
              <a:off x="1428728" y="4071942"/>
              <a:ext cx="609600" cy="2286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94304" y="349382"/>
            <a:ext cx="7516192" cy="123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专业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信息 </a:t>
            </a:r>
            <a:endParaRPr lang="zh-CN" altLang="en-US" sz="1400" b="1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学生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可在专业信息页面查询教学计划、学籍信息、填写毕业生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登记表。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专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升本层次的学生还可通过答辩管理申请答辩。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5749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 descr="QQ图片201503101007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873241"/>
            <a:ext cx="6981155" cy="383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139627" y="980728"/>
            <a:ext cx="4572000" cy="7940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浏览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0" hangingPunct="0">
              <a:spcBef>
                <a:spcPct val="20000"/>
              </a:spcBef>
            </a:pP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想要学习的课程名称</a:t>
            </a:r>
          </a:p>
        </p:txBody>
      </p:sp>
      <p:sp>
        <p:nvSpPr>
          <p:cNvPr id="7" name="Oval 4"/>
          <p:cNvSpPr/>
          <p:nvPr/>
        </p:nvSpPr>
        <p:spPr>
          <a:xfrm>
            <a:off x="2496940" y="5013176"/>
            <a:ext cx="928687" cy="25717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195736" y="5373216"/>
            <a:ext cx="432048" cy="5608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154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热">
  <a:themeElements>
    <a:clrScheme name="热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热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TM01859868[[fn=热]]</Template>
  <TotalTime>392</TotalTime>
  <Words>811</Words>
  <Application>Microsoft Office PowerPoint</Application>
  <PresentationFormat>全屏显示(4:3)</PresentationFormat>
  <Paragraphs>86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王晖</dc:creator>
  <cp:lastModifiedBy>王晖</cp:lastModifiedBy>
  <cp:revision>25</cp:revision>
  <dcterms:created xsi:type="dcterms:W3CDTF">2017-04-13T06:31:48Z</dcterms:created>
  <dcterms:modified xsi:type="dcterms:W3CDTF">2017-06-13T02:43:19Z</dcterms:modified>
</cp:coreProperties>
</file>