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3"/>
  </p:notesMasterIdLst>
  <p:sldIdLst>
    <p:sldId id="257" r:id="rId2"/>
    <p:sldId id="259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6" r:id="rId15"/>
    <p:sldId id="270" r:id="rId16"/>
    <p:sldId id="271" r:id="rId17"/>
    <p:sldId id="272" r:id="rId18"/>
    <p:sldId id="273" r:id="rId19"/>
    <p:sldId id="274" r:id="rId20"/>
    <p:sldId id="275" r:id="rId21"/>
    <p:sldId id="277" r:id="rId2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304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814" y="-4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3072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1AB633-4A96-4D0B-B767-5877C183F25D}" type="datetimeFigureOut">
              <a:rPr lang="zh-CN" altLang="en-US" smtClean="0"/>
              <a:t>2018/5/3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646FDD-DF2A-4DE3-9D9F-2CD6B7339C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16217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646FDD-DF2A-4DE3-9D9F-2CD6B7339C0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41266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752475" cy="6858000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accent1"/>
              </a:gs>
              <a:gs pos="100000">
                <a:schemeClr val="accent6">
                  <a:lumMod val="75000"/>
                </a:schemeClr>
              </a:gs>
            </a:gsLst>
            <a:lin ang="5400000" scaled="0"/>
          </a:gradFill>
          <a:ln>
            <a:noFill/>
          </a:ln>
          <a:effectLst>
            <a:innerShdw blurRad="190500" dist="254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16152" y="1267485"/>
            <a:ext cx="7235981" cy="5133316"/>
          </a:xfrm>
        </p:spPr>
        <p:txBody>
          <a:bodyPr/>
          <a:lstStyle>
            <a:lvl1pPr>
              <a:defRPr sz="11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6151" y="201702"/>
            <a:ext cx="6189583" cy="949569"/>
          </a:xfrm>
        </p:spPr>
        <p:txBody>
          <a:bodyPr>
            <a:normAutofit/>
          </a:bodyPr>
          <a:lstStyle>
            <a:lvl1pPr marL="0" indent="0" algn="r">
              <a:buNone/>
              <a:defRPr sz="24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50469" y="236415"/>
            <a:ext cx="785301" cy="365125"/>
          </a:xfrm>
        </p:spPr>
        <p:txBody>
          <a:bodyPr/>
          <a:lstStyle>
            <a:lvl1pPr>
              <a:defRPr sz="1400"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Group 6"/>
          <p:cNvGrpSpPr/>
          <p:nvPr/>
        </p:nvGrpSpPr>
        <p:grpSpPr>
          <a:xfrm>
            <a:off x="7467600" y="209550"/>
            <a:ext cx="657226" cy="431800"/>
            <a:chOff x="7467600" y="209550"/>
            <a:chExt cx="657226" cy="431800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7467600" y="209550"/>
              <a:ext cx="242887" cy="431800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0" y="0"/>
                </a:cxn>
                <a:cxn ang="0">
                  <a:pos x="89" y="136"/>
                </a:cxn>
                <a:cxn ang="0">
                  <a:pos x="89" y="136"/>
                </a:cxn>
                <a:cxn ang="0">
                  <a:pos x="0" y="272"/>
                </a:cxn>
                <a:cxn ang="0">
                  <a:pos x="62" y="272"/>
                </a:cxn>
                <a:cxn ang="0">
                  <a:pos x="153" y="136"/>
                </a:cxn>
                <a:cxn ang="0">
                  <a:pos x="62" y="0"/>
                </a:cxn>
              </a:cxnLst>
              <a:rect l="0" t="0" r="r" b="b"/>
              <a:pathLst>
                <a:path w="153" h="272">
                  <a:moveTo>
                    <a:pt x="62" y="0"/>
                  </a:moveTo>
                  <a:lnTo>
                    <a:pt x="0" y="0"/>
                  </a:lnTo>
                  <a:lnTo>
                    <a:pt x="89" y="136"/>
                  </a:lnTo>
                  <a:lnTo>
                    <a:pt x="89" y="136"/>
                  </a:lnTo>
                  <a:lnTo>
                    <a:pt x="0" y="272"/>
                  </a:lnTo>
                  <a:lnTo>
                    <a:pt x="62" y="272"/>
                  </a:lnTo>
                  <a:lnTo>
                    <a:pt x="153" y="136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5"/>
            <p:cNvSpPr>
              <a:spLocks/>
            </p:cNvSpPr>
            <p:nvPr/>
          </p:nvSpPr>
          <p:spPr bwMode="auto">
            <a:xfrm>
              <a:off x="7677151" y="209550"/>
              <a:ext cx="242887" cy="431800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0" y="0"/>
                </a:cxn>
                <a:cxn ang="0">
                  <a:pos x="89" y="136"/>
                </a:cxn>
                <a:cxn ang="0">
                  <a:pos x="89" y="136"/>
                </a:cxn>
                <a:cxn ang="0">
                  <a:pos x="0" y="272"/>
                </a:cxn>
                <a:cxn ang="0">
                  <a:pos x="62" y="272"/>
                </a:cxn>
                <a:cxn ang="0">
                  <a:pos x="153" y="136"/>
                </a:cxn>
                <a:cxn ang="0">
                  <a:pos x="62" y="0"/>
                </a:cxn>
              </a:cxnLst>
              <a:rect l="0" t="0" r="r" b="b"/>
              <a:pathLst>
                <a:path w="153" h="272">
                  <a:moveTo>
                    <a:pt x="62" y="0"/>
                  </a:moveTo>
                  <a:lnTo>
                    <a:pt x="0" y="0"/>
                  </a:lnTo>
                  <a:lnTo>
                    <a:pt x="89" y="136"/>
                  </a:lnTo>
                  <a:lnTo>
                    <a:pt x="89" y="136"/>
                  </a:lnTo>
                  <a:lnTo>
                    <a:pt x="0" y="272"/>
                  </a:lnTo>
                  <a:lnTo>
                    <a:pt x="62" y="272"/>
                  </a:lnTo>
                  <a:lnTo>
                    <a:pt x="153" y="136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5"/>
            <p:cNvSpPr>
              <a:spLocks/>
            </p:cNvSpPr>
            <p:nvPr/>
          </p:nvSpPr>
          <p:spPr bwMode="auto">
            <a:xfrm>
              <a:off x="7881939" y="209550"/>
              <a:ext cx="242887" cy="431800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0" y="0"/>
                </a:cxn>
                <a:cxn ang="0">
                  <a:pos x="89" y="136"/>
                </a:cxn>
                <a:cxn ang="0">
                  <a:pos x="89" y="136"/>
                </a:cxn>
                <a:cxn ang="0">
                  <a:pos x="0" y="272"/>
                </a:cxn>
                <a:cxn ang="0">
                  <a:pos x="62" y="272"/>
                </a:cxn>
                <a:cxn ang="0">
                  <a:pos x="153" y="136"/>
                </a:cxn>
                <a:cxn ang="0">
                  <a:pos x="62" y="0"/>
                </a:cxn>
              </a:cxnLst>
              <a:rect l="0" t="0" r="r" b="b"/>
              <a:pathLst>
                <a:path w="153" h="272">
                  <a:moveTo>
                    <a:pt x="62" y="0"/>
                  </a:moveTo>
                  <a:lnTo>
                    <a:pt x="0" y="0"/>
                  </a:lnTo>
                  <a:lnTo>
                    <a:pt x="89" y="136"/>
                  </a:lnTo>
                  <a:lnTo>
                    <a:pt x="89" y="136"/>
                  </a:lnTo>
                  <a:lnTo>
                    <a:pt x="0" y="272"/>
                  </a:lnTo>
                  <a:lnTo>
                    <a:pt x="62" y="272"/>
                  </a:lnTo>
                  <a:lnTo>
                    <a:pt x="153" y="136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5257800"/>
            <a:ext cx="7239000" cy="1143000"/>
          </a:xfrm>
        </p:spPr>
        <p:txBody>
          <a:bodyPr>
            <a:noAutofit/>
          </a:bodyPr>
          <a:lstStyle>
            <a:lvl1pPr algn="l">
              <a:defRPr sz="7200" baseline="0">
                <a:ln w="12700">
                  <a:solidFill>
                    <a:schemeClr val="tx2"/>
                  </a:solidFill>
                </a:ln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838200"/>
            <a:ext cx="7467600" cy="441960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18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800">
                <a:solidFill>
                  <a:schemeClr val="tx1"/>
                </a:solidFill>
              </a:defRPr>
            </a:lvl4pPr>
            <a:lvl5pPr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2018/5/3</a:t>
            </a:fld>
            <a:endParaRPr lang="zh-CN" alt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9199" y="4484080"/>
            <a:ext cx="7239001" cy="762000"/>
          </a:xfrm>
        </p:spPr>
        <p:txBody>
          <a:bodyPr bIns="0"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1219200" y="5257800"/>
            <a:ext cx="7239000" cy="1143000"/>
          </a:xfrm>
        </p:spPr>
        <p:txBody>
          <a:bodyPr>
            <a:noAutofit/>
          </a:bodyPr>
          <a:lstStyle>
            <a:lvl1pPr algn="l">
              <a:defRPr sz="7200" baseline="0">
                <a:ln w="12700">
                  <a:solidFill>
                    <a:schemeClr val="tx2"/>
                  </a:solidFill>
                </a:ln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2018/5/3</a:t>
            </a:fld>
            <a:endParaRPr lang="zh-CN" altLang="en-US"/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16152" y="841248"/>
            <a:ext cx="3730752" cy="438912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5102352" y="841248"/>
            <a:ext cx="3730752" cy="438912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9200" y="841248"/>
            <a:ext cx="3733800" cy="533400"/>
          </a:xfrm>
        </p:spPr>
        <p:txBody>
          <a:bodyPr anchor="t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05400" y="841248"/>
            <a:ext cx="3735267" cy="533400"/>
          </a:xfrm>
        </p:spPr>
        <p:txBody>
          <a:bodyPr anchor="t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2018/5/3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16152" y="1380744"/>
            <a:ext cx="3730752" cy="384048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5102352" y="1380743"/>
            <a:ext cx="3730752" cy="384048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2018/5/3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2018/5/3</a:t>
            </a:fld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000" y="395287"/>
            <a:ext cx="3008313" cy="1162050"/>
          </a:xfrm>
        </p:spPr>
        <p:txBody>
          <a:bodyPr anchor="b"/>
          <a:lstStyle>
            <a:lvl1pPr algn="l">
              <a:defRPr sz="2000" b="1">
                <a:ln>
                  <a:noFill/>
                </a:ln>
                <a:solidFill>
                  <a:srgbClr val="FF7605"/>
                </a:solidFill>
                <a:effectLst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1557337"/>
            <a:ext cx="3008313" cy="4386263"/>
          </a:xfrm>
        </p:spPr>
        <p:txBody>
          <a:bodyPr/>
          <a:lstStyle>
            <a:lvl1pPr marL="0" indent="0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3"/>
          </p:nvPr>
        </p:nvSpPr>
        <p:spPr>
          <a:xfrm>
            <a:off x="914400" y="381000"/>
            <a:ext cx="4800600" cy="59436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2018/5/3</a:t>
            </a:fld>
            <a:endParaRPr lang="zh-CN" alt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4624754"/>
            <a:ext cx="5486400" cy="404446"/>
          </a:xfrm>
        </p:spPr>
        <p:txBody>
          <a:bodyPr bIns="0" anchor="b"/>
          <a:lstStyle>
            <a:lvl1pPr algn="l">
              <a:defRPr sz="2000" b="1">
                <a:ln w="12700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23975" y="381000"/>
            <a:ext cx="5867400" cy="408146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9200" y="5029200"/>
            <a:ext cx="4038600" cy="1371600"/>
          </a:xfrm>
        </p:spPr>
        <p:txBody>
          <a:bodyPr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228600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52000">
                <a:schemeClr val="accent6">
                  <a:lumMod val="75000"/>
                </a:schemeClr>
              </a:gs>
              <a:gs pos="100000">
                <a:schemeClr val="accent6">
                  <a:lumMod val="50000"/>
                </a:schemeClr>
              </a:gs>
            </a:gsLst>
            <a:lin ang="5400000" scaled="0"/>
          </a:gradFill>
          <a:ln>
            <a:noFill/>
          </a:ln>
          <a:effectLst>
            <a:innerShdw blurRad="190500" dist="254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0"/>
            <a:ext cx="228600" cy="6858000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accent1"/>
              </a:gs>
              <a:gs pos="100000">
                <a:schemeClr val="accent6">
                  <a:lumMod val="75000"/>
                </a:schemeClr>
              </a:gs>
            </a:gsLst>
            <a:lin ang="5400000" scaled="0"/>
          </a:gradFill>
          <a:ln>
            <a:noFill/>
          </a:ln>
          <a:effectLst>
            <a:innerShdw blurRad="190500" dist="254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19200" y="5257800"/>
            <a:ext cx="72390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9200" y="838200"/>
            <a:ext cx="7467600" cy="4419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59680" y="6553200"/>
            <a:ext cx="71628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86800" y="5740400"/>
            <a:ext cx="381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6" name="Freeform 5"/>
          <p:cNvSpPr>
            <a:spLocks/>
          </p:cNvSpPr>
          <p:nvPr/>
        </p:nvSpPr>
        <p:spPr bwMode="auto">
          <a:xfrm>
            <a:off x="8453438" y="5715000"/>
            <a:ext cx="242887" cy="431800"/>
          </a:xfrm>
          <a:custGeom>
            <a:avLst/>
            <a:gdLst/>
            <a:ahLst/>
            <a:cxnLst>
              <a:cxn ang="0">
                <a:pos x="62" y="0"/>
              </a:cxn>
              <a:cxn ang="0">
                <a:pos x="0" y="0"/>
              </a:cxn>
              <a:cxn ang="0">
                <a:pos x="89" y="136"/>
              </a:cxn>
              <a:cxn ang="0">
                <a:pos x="89" y="136"/>
              </a:cxn>
              <a:cxn ang="0">
                <a:pos x="0" y="272"/>
              </a:cxn>
              <a:cxn ang="0">
                <a:pos x="62" y="272"/>
              </a:cxn>
              <a:cxn ang="0">
                <a:pos x="153" y="136"/>
              </a:cxn>
              <a:cxn ang="0">
                <a:pos x="62" y="0"/>
              </a:cxn>
            </a:cxnLst>
            <a:rect l="0" t="0" r="r" b="b"/>
            <a:pathLst>
              <a:path w="153" h="272">
                <a:moveTo>
                  <a:pt x="62" y="0"/>
                </a:moveTo>
                <a:lnTo>
                  <a:pt x="0" y="0"/>
                </a:lnTo>
                <a:lnTo>
                  <a:pt x="89" y="136"/>
                </a:lnTo>
                <a:lnTo>
                  <a:pt x="89" y="136"/>
                </a:lnTo>
                <a:lnTo>
                  <a:pt x="0" y="272"/>
                </a:lnTo>
                <a:lnTo>
                  <a:pt x="62" y="272"/>
                </a:lnTo>
                <a:lnTo>
                  <a:pt x="153" y="136"/>
                </a:lnTo>
                <a:lnTo>
                  <a:pt x="62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-1198682" y="4821116"/>
            <a:ext cx="2625969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2018/5/3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</p:bldLst>
  </p:timing>
  <p:txStyles>
    <p:titleStyle>
      <a:lvl1pPr algn="l" defTabSz="914400" rtl="0" eaLnBrk="1" latinLnBrk="0" hangingPunct="1">
        <a:spcBef>
          <a:spcPct val="0"/>
        </a:spcBef>
        <a:buNone/>
        <a:defRPr sz="7200" b="1" kern="1200">
          <a:ln w="12700">
            <a:solidFill>
              <a:schemeClr val="tx2"/>
            </a:solidFill>
          </a:ln>
          <a:solidFill>
            <a:schemeClr val="bg1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˃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Calibri" pitchFamily="34" charset="0"/>
        <a:buChar char="+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1"/>
        </a:buClr>
        <a:buFont typeface="Calibri" pitchFamily="34" charset="0"/>
        <a:buChar char="&gt;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Calibri" pitchFamily="34" charset="0"/>
        <a:buChar char="+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1"/>
        </a:buClr>
        <a:buFont typeface="Calibri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1"/>
        </a:buClr>
        <a:buFont typeface="Calibri" pitchFamily="34" charset="0"/>
        <a:buChar char="−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manage.eblcu.cn/blcu_Student_new/achievementCheck.asp?CourseResourceID=149" TargetMode="Externa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148064" y="5718447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名博学府文教服务中心</a:t>
            </a:r>
            <a:endParaRPr lang="zh-CN" altLang="en-US" sz="2400" b="1" dirty="0">
              <a:solidFill>
                <a:srgbClr val="C0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47664" y="1346865"/>
            <a:ext cx="63401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chemeClr val="accent1">
                    <a:lumMod val="75000"/>
                  </a:schemeClr>
                </a:solidFill>
              </a:rPr>
              <a:t>北京语言大学网络教育学院</a:t>
            </a:r>
            <a:endParaRPr lang="zh-CN" altLang="en-US" sz="4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43808" y="2852936"/>
            <a:ext cx="38779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030405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欢迎新同学的加入！</a:t>
            </a:r>
            <a:endParaRPr lang="zh-CN" altLang="en-US" sz="3200" dirty="0">
              <a:solidFill>
                <a:srgbClr val="030405"/>
              </a:solidFill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00504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5" descr="QQ图片2015031010202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616" y="1729693"/>
            <a:ext cx="7171903" cy="38306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矩形 5"/>
          <p:cNvSpPr/>
          <p:nvPr/>
        </p:nvSpPr>
        <p:spPr>
          <a:xfrm>
            <a:off x="1044017" y="908720"/>
            <a:ext cx="4572000" cy="794064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eaLnBrk="0" hangingPunct="0">
              <a:spcBef>
                <a:spcPct val="20000"/>
              </a:spcBef>
            </a:pPr>
            <a:r>
              <a:rPr lang="en-US" altLang="zh-CN" sz="2400" b="1" dirty="0" smtClean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·</a:t>
            </a:r>
            <a:r>
              <a:rPr lang="zh-CN" altLang="en-US" sz="2400" b="1" dirty="0" smtClean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课件</a:t>
            </a:r>
            <a:r>
              <a:rPr lang="zh-CN" altLang="en-US" sz="2400" b="1" dirty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浏览</a:t>
            </a:r>
            <a:endParaRPr lang="en-US" altLang="zh-CN" sz="1400" dirty="0">
              <a:solidFill>
                <a:srgbClr val="030405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342900" lvl="0" indent="-342900" eaLnBrk="0" hangingPunct="0">
              <a:spcBef>
                <a:spcPct val="20000"/>
              </a:spcBef>
            </a:pPr>
            <a:r>
              <a:rPr lang="en-US" altLang="zh-CN" b="1" dirty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2</a:t>
            </a:r>
            <a:r>
              <a:rPr lang="zh-CN" altLang="en-US" b="1" dirty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）点击</a:t>
            </a:r>
            <a:r>
              <a:rPr lang="zh-CN" altLang="en-US" b="1" dirty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b="1" dirty="0">
                <a:solidFill>
                  <a:schemeClr val="accent1">
                    <a:lumMod val="75000"/>
                  </a:schemeClr>
                </a:solidFill>
                <a:latin typeface="华文楷体" pitchFamily="2" charset="-122"/>
                <a:ea typeface="宋体" panose="02010600030101010101" pitchFamily="2" charset="-122"/>
              </a:rPr>
              <a:t>进入视音频课堂</a:t>
            </a:r>
            <a:r>
              <a:rPr lang="zh-CN" altLang="en-US" b="1" dirty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b="1" dirty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进行学习</a:t>
            </a:r>
          </a:p>
        </p:txBody>
      </p:sp>
      <p:sp>
        <p:nvSpPr>
          <p:cNvPr id="7" name="Oval 5"/>
          <p:cNvSpPr/>
          <p:nvPr/>
        </p:nvSpPr>
        <p:spPr>
          <a:xfrm>
            <a:off x="3330017" y="3140968"/>
            <a:ext cx="1151830" cy="359271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algn="ctr"/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cxnSp>
        <p:nvCxnSpPr>
          <p:cNvPr id="9" name="直接箭头连接符 8"/>
          <p:cNvCxnSpPr/>
          <p:nvPr/>
        </p:nvCxnSpPr>
        <p:spPr>
          <a:xfrm flipV="1">
            <a:off x="2483768" y="3645024"/>
            <a:ext cx="1008112" cy="151216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5148064" y="5718447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名博学府文教服务中心</a:t>
            </a:r>
            <a:endParaRPr lang="zh-CN" altLang="en-US" sz="2400" b="1" dirty="0">
              <a:solidFill>
                <a:srgbClr val="C0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284647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6890" y="1487633"/>
            <a:ext cx="7653461" cy="40256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矩形 7"/>
          <p:cNvSpPr/>
          <p:nvPr/>
        </p:nvSpPr>
        <p:spPr>
          <a:xfrm>
            <a:off x="458391" y="404664"/>
            <a:ext cx="8095853" cy="90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eaLnBrk="0" hangingPunct="0">
              <a:spcBef>
                <a:spcPct val="20000"/>
              </a:spcBef>
            </a:pPr>
            <a:r>
              <a:rPr lang="en-US" altLang="zh-CN" sz="1400" b="1" dirty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·</a:t>
            </a:r>
            <a:r>
              <a:rPr lang="zh-CN" altLang="en-US" sz="2400" b="1" dirty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课件浏览</a:t>
            </a:r>
            <a:endParaRPr lang="en-US" altLang="zh-CN" sz="2400" dirty="0">
              <a:solidFill>
                <a:srgbClr val="030405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342900" lvl="0" indent="-342900" eaLnBrk="0" hangingPunct="0">
              <a:spcBef>
                <a:spcPct val="20000"/>
              </a:spcBef>
            </a:pPr>
            <a:r>
              <a:rPr lang="en-US" altLang="zh-CN" b="1" dirty="0" smtClean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3</a:t>
            </a:r>
            <a:r>
              <a:rPr lang="zh-CN" altLang="en-US" b="1" dirty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）点击</a:t>
            </a:r>
            <a:r>
              <a:rPr lang="zh-CN" altLang="en-US" b="1" dirty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b="1" dirty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课程学习</a:t>
            </a:r>
            <a:r>
              <a:rPr lang="zh-CN" altLang="en-US" b="1" dirty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b="1" dirty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下的各章节链接，收看视频或讲稿内容。</a:t>
            </a:r>
            <a:r>
              <a:rPr lang="zh-CN" altLang="en-US" sz="2400" b="1" dirty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9" name="Oval 6"/>
          <p:cNvSpPr/>
          <p:nvPr/>
        </p:nvSpPr>
        <p:spPr>
          <a:xfrm>
            <a:off x="5622925" y="2652713"/>
            <a:ext cx="1872828" cy="2088802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algn="ctr"/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148064" y="5718447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名博学府文教服务中心</a:t>
            </a:r>
            <a:endParaRPr lang="zh-CN" altLang="en-US" sz="2400" b="1" dirty="0">
              <a:solidFill>
                <a:srgbClr val="C0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350704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148064" y="5703274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30405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名博学府文教服务中心</a:t>
            </a:r>
          </a:p>
        </p:txBody>
      </p:sp>
      <p:sp>
        <p:nvSpPr>
          <p:cNvPr id="5" name="矩形 4"/>
          <p:cNvSpPr/>
          <p:nvPr/>
        </p:nvSpPr>
        <p:spPr>
          <a:xfrm>
            <a:off x="545976" y="116632"/>
            <a:ext cx="8274496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spcBef>
                <a:spcPct val="20000"/>
              </a:spcBef>
            </a:pPr>
            <a:r>
              <a:rPr lang="en-US" altLang="zh-CN" sz="2400" b="1" dirty="0" smtClean="0">
                <a:latin typeface="Arial" panose="020B0604020202020204" pitchFamily="34" charset="0"/>
                <a:ea typeface="宋体" panose="02010600030101010101" pitchFamily="2" charset="-122"/>
              </a:rPr>
              <a:t>·</a:t>
            </a:r>
            <a:r>
              <a:rPr lang="zh-CN" altLang="en-US" sz="2400" b="1" dirty="0" smtClean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课件</a:t>
            </a:r>
            <a:r>
              <a:rPr lang="zh-CN" altLang="en-US" sz="2400" b="1" dirty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无法正常浏览</a:t>
            </a:r>
            <a:r>
              <a:rPr lang="zh-CN" altLang="en-US" sz="2400" b="1" dirty="0" smtClean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怎么办？</a:t>
            </a:r>
            <a:endParaRPr lang="zh-CN" altLang="en-US" b="1" dirty="0">
              <a:solidFill>
                <a:srgbClr val="030405"/>
              </a:solidFill>
              <a:latin typeface="华文楷体" pitchFamily="2" charset="-122"/>
              <a:ea typeface="宋体" panose="02010600030101010101" pitchFamily="2" charset="-122"/>
            </a:endParaRPr>
          </a:p>
          <a:p>
            <a:pPr marL="342900" lvl="0" indent="-342900" eaLnBrk="0" hangingPunct="0">
              <a:spcBef>
                <a:spcPct val="20000"/>
              </a:spcBef>
            </a:pPr>
            <a:r>
              <a:rPr lang="zh-CN" altLang="en-US" b="1" dirty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下载课件播放插件：在平台首页右上端点击“</a:t>
            </a:r>
            <a:r>
              <a:rPr lang="zh-CN" altLang="en-US" b="1" dirty="0">
                <a:solidFill>
                  <a:srgbClr val="FF0000"/>
                </a:solidFill>
                <a:latin typeface="华文楷体" pitchFamily="2" charset="-122"/>
                <a:ea typeface="宋体" panose="02010600030101010101" pitchFamily="2" charset="-122"/>
              </a:rPr>
              <a:t>课件播放器下载</a:t>
            </a:r>
            <a:r>
              <a:rPr lang="zh-CN" altLang="en-US" b="1" dirty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”；</a:t>
            </a:r>
          </a:p>
          <a:p>
            <a:pPr marL="342900" lvl="0" indent="-342900" eaLnBrk="0" hangingPunct="0">
              <a:spcBef>
                <a:spcPct val="20000"/>
              </a:spcBef>
            </a:pPr>
            <a:r>
              <a:rPr lang="zh-CN" altLang="en-US" b="1" dirty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也可登陆北语网站主页－下载专区－常用工具下载－</a:t>
            </a:r>
            <a:r>
              <a:rPr lang="zh-CN" altLang="en-US" b="1" dirty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b="1" dirty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课件播放插件包</a:t>
            </a:r>
            <a:endParaRPr lang="zh-CN" altLang="en-US" dirty="0">
              <a:solidFill>
                <a:srgbClr val="030405"/>
              </a:solidFill>
            </a:endParaRPr>
          </a:p>
        </p:txBody>
      </p:sp>
      <p:pic>
        <p:nvPicPr>
          <p:cNvPr id="6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938" y="1901365"/>
            <a:ext cx="3535362" cy="28082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7" name="组合 7"/>
          <p:cNvGrpSpPr/>
          <p:nvPr/>
        </p:nvGrpSpPr>
        <p:grpSpPr>
          <a:xfrm>
            <a:off x="4401393" y="2138288"/>
            <a:ext cx="4100513" cy="2365375"/>
            <a:chOff x="4357686" y="3929066"/>
            <a:chExt cx="4100515" cy="1539752"/>
          </a:xfrm>
        </p:grpSpPr>
        <p:pic>
          <p:nvPicPr>
            <p:cNvPr id="8" name="Picture 12" descr="Snap1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57686" y="3929066"/>
              <a:ext cx="4100515" cy="153975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9" name="Oval 13"/>
            <p:cNvSpPr/>
            <p:nvPr/>
          </p:nvSpPr>
          <p:spPr>
            <a:xfrm>
              <a:off x="4357686" y="4143361"/>
              <a:ext cx="928688" cy="500023"/>
            </a:xfrm>
            <a:prstGeom prst="ellipse">
              <a:avLst/>
            </a:prstGeom>
            <a:noFill/>
            <a:ln w="254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45791" dir="2021404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lvl="0" algn="ctr"/>
              <a:endParaRPr lang="zh-CN" altLang="en-US" sz="28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10" name="椭圆 9"/>
          <p:cNvSpPr/>
          <p:nvPr/>
        </p:nvSpPr>
        <p:spPr>
          <a:xfrm>
            <a:off x="2339974" y="1901365"/>
            <a:ext cx="1357313" cy="45243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eaLnBrk="1" fontAlgn="base" hangingPunct="1"/>
            <a:endParaRPr lang="zh-CN" altLang="en-US" strike="noStrike" noProof="1">
              <a:solidFill>
                <a:srgbClr val="FFFFFF"/>
              </a:solidFill>
              <a:latin typeface="Franklin Gothic Book" pitchFamily="34" charset="0"/>
              <a:ea typeface="华文楷体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64959" y="5157192"/>
            <a:ext cx="46009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eaLnBrk="0" hangingPunct="0">
              <a:spcBef>
                <a:spcPct val="20000"/>
              </a:spcBef>
            </a:pPr>
            <a:r>
              <a:rPr lang="zh-CN" altLang="en-US" b="1" dirty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下载后安装自检，一般就可以正常浏览了。</a:t>
            </a:r>
          </a:p>
        </p:txBody>
      </p:sp>
    </p:spTree>
    <p:extLst>
      <p:ext uri="{BB962C8B-B14F-4D97-AF65-F5344CB8AC3E}">
        <p14:creationId xmlns:p14="http://schemas.microsoft.com/office/powerpoint/2010/main" val="22821390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979" y="1916832"/>
            <a:ext cx="7772797" cy="36839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矩形 5"/>
          <p:cNvSpPr/>
          <p:nvPr/>
        </p:nvSpPr>
        <p:spPr>
          <a:xfrm>
            <a:off x="690310" y="790370"/>
            <a:ext cx="7541547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spcBef>
                <a:spcPct val="20000"/>
              </a:spcBef>
            </a:pPr>
            <a:r>
              <a:rPr lang="en-US" altLang="zh-CN" sz="2400" b="1" dirty="0" smtClean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·</a:t>
            </a:r>
            <a:r>
              <a:rPr lang="zh-CN" altLang="en-US" sz="2400" b="1" dirty="0" smtClean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下载</a:t>
            </a:r>
            <a:r>
              <a:rPr lang="zh-CN" altLang="en-US" sz="2400" b="1" dirty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各种导学资料</a:t>
            </a:r>
            <a:endParaRPr lang="en-US" altLang="zh-CN" sz="1400" dirty="0">
              <a:solidFill>
                <a:srgbClr val="030405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342900" lvl="0" indent="-342900" eaLnBrk="0" hangingPunct="0">
              <a:spcBef>
                <a:spcPct val="20000"/>
              </a:spcBef>
            </a:pPr>
            <a:r>
              <a:rPr lang="en-US" altLang="zh-CN" b="1" dirty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1</a:t>
            </a:r>
            <a:r>
              <a:rPr lang="zh-CN" altLang="en-US" b="1" dirty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）登录学生平台</a:t>
            </a:r>
            <a:r>
              <a:rPr lang="en-US" altLang="zh-CN" b="1" dirty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b="1" dirty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选择课程后，点击</a:t>
            </a:r>
            <a:r>
              <a:rPr lang="zh-CN" altLang="en-US" b="1" dirty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b="1" dirty="0">
                <a:solidFill>
                  <a:srgbClr val="FF0000"/>
                </a:solidFill>
                <a:latin typeface="华文楷体" pitchFamily="2" charset="-122"/>
                <a:ea typeface="宋体" panose="02010600030101010101" pitchFamily="2" charset="-122"/>
              </a:rPr>
              <a:t>导学资料</a:t>
            </a:r>
            <a:r>
              <a:rPr lang="zh-CN" altLang="en-US" b="1" dirty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endParaRPr lang="zh-CN" altLang="en-US" b="1" dirty="0">
              <a:solidFill>
                <a:srgbClr val="030405"/>
              </a:solidFill>
              <a:latin typeface="华文楷体" pitchFamily="2" charset="-122"/>
              <a:ea typeface="宋体" panose="02010600030101010101" pitchFamily="2" charset="-122"/>
            </a:endParaRPr>
          </a:p>
          <a:p>
            <a:pPr marL="342900" lvl="0" indent="-342900" eaLnBrk="0" hangingPunct="0">
              <a:spcBef>
                <a:spcPct val="20000"/>
              </a:spcBef>
            </a:pPr>
            <a:r>
              <a:rPr lang="en-US" altLang="zh-CN" b="1" dirty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2</a:t>
            </a:r>
            <a:r>
              <a:rPr lang="zh-CN" altLang="en-US" b="1" dirty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）点击想要下载资料右侧对应的</a:t>
            </a:r>
            <a:r>
              <a:rPr lang="zh-CN" altLang="en-US" b="1" dirty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b="1" dirty="0">
                <a:solidFill>
                  <a:srgbClr val="FF0000"/>
                </a:solidFill>
                <a:latin typeface="华文楷体" pitchFamily="2" charset="-122"/>
                <a:ea typeface="宋体" panose="02010600030101010101" pitchFamily="2" charset="-122"/>
              </a:rPr>
              <a:t>下载</a:t>
            </a:r>
            <a:r>
              <a:rPr lang="zh-CN" altLang="en-US" b="1" dirty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endParaRPr lang="en-US" altLang="zh-CN" b="1" dirty="0">
              <a:solidFill>
                <a:srgbClr val="030405"/>
              </a:solidFill>
              <a:latin typeface="华文楷体" pitchFamily="2" charset="-122"/>
              <a:ea typeface="宋体" panose="02010600030101010101" pitchFamily="2" charset="-122"/>
            </a:endParaRPr>
          </a:p>
        </p:txBody>
      </p:sp>
      <p:sp>
        <p:nvSpPr>
          <p:cNvPr id="7" name="Oval 15"/>
          <p:cNvSpPr/>
          <p:nvPr/>
        </p:nvSpPr>
        <p:spPr>
          <a:xfrm>
            <a:off x="2195736" y="2137817"/>
            <a:ext cx="838200" cy="371475"/>
          </a:xfrm>
          <a:prstGeom prst="ellipse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dist="45791" dir="2021404" algn="ctr" rotWithShape="0">
              <a:schemeClr val="bg2"/>
            </a:outerShdw>
          </a:effectLst>
        </p:spPr>
        <p:txBody>
          <a:bodyPr wrap="none" anchor="ctr"/>
          <a:lstStyle/>
          <a:p>
            <a:pPr lvl="0" algn="ctr"/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cxnSp>
        <p:nvCxnSpPr>
          <p:cNvPr id="9" name="直接箭头连接符 8"/>
          <p:cNvCxnSpPr/>
          <p:nvPr/>
        </p:nvCxnSpPr>
        <p:spPr>
          <a:xfrm flipV="1">
            <a:off x="1979712" y="2636912"/>
            <a:ext cx="504056" cy="72008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Oval 15"/>
          <p:cNvSpPr/>
          <p:nvPr/>
        </p:nvSpPr>
        <p:spPr>
          <a:xfrm>
            <a:off x="8050133" y="3589716"/>
            <a:ext cx="360363" cy="338138"/>
          </a:xfrm>
          <a:prstGeom prst="ellipse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dist="45791" dir="2021404" algn="ctr" rotWithShape="0">
              <a:schemeClr val="bg2"/>
            </a:outerShdw>
          </a:effectLst>
        </p:spPr>
        <p:txBody>
          <a:bodyPr wrap="none" anchor="ctr"/>
          <a:lstStyle/>
          <a:p>
            <a:pPr lvl="0" algn="ctr"/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cxnSp>
        <p:nvCxnSpPr>
          <p:cNvPr id="12" name="直接箭头连接符 11"/>
          <p:cNvCxnSpPr/>
          <p:nvPr/>
        </p:nvCxnSpPr>
        <p:spPr>
          <a:xfrm flipH="1" flipV="1">
            <a:off x="8444776" y="3927854"/>
            <a:ext cx="375696" cy="365242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5148064" y="5718447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名博学府文教服务中心</a:t>
            </a:r>
            <a:endParaRPr lang="zh-CN" altLang="en-US" sz="2400" b="1" dirty="0">
              <a:solidFill>
                <a:srgbClr val="C0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797345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187624" y="1556792"/>
            <a:ext cx="6840760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zh-CN" altLang="en-US" sz="1600" dirty="0">
              <a:solidFill>
                <a:srgbClr val="030405"/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  <a:p>
            <a:pPr lvl="0"/>
            <a:r>
              <a:rPr lang="zh-CN" altLang="en-US" sz="1600" dirty="0">
                <a:solidFill>
                  <a:srgbClr val="030405"/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1）在线时长定义：</a:t>
            </a:r>
          </a:p>
          <a:p>
            <a:pPr lvl="0"/>
            <a:r>
              <a:rPr lang="zh-CN" altLang="en-US" sz="1600" dirty="0">
                <a:solidFill>
                  <a:srgbClr val="030405"/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在线时长指学生在线学习课件的时间。学生登录平台,打开课件,平台自动记录学习的时间。</a:t>
            </a:r>
          </a:p>
          <a:p>
            <a:pPr lvl="0"/>
            <a:r>
              <a:rPr lang="zh-CN" altLang="en-US" sz="1600" dirty="0">
                <a:solidFill>
                  <a:srgbClr val="030405"/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2）时长记录时间取值范围：</a:t>
            </a:r>
          </a:p>
          <a:p>
            <a:pPr lvl="0"/>
            <a:r>
              <a:rPr lang="zh-CN" altLang="en-US" sz="1600" dirty="0">
                <a:solidFill>
                  <a:srgbClr val="030405"/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学生从开课到考试时时长截取日期，具体时长截取日期以实际参加考试批次的通知为准，一般为考后一个星期。</a:t>
            </a:r>
          </a:p>
          <a:p>
            <a:pPr lvl="0"/>
            <a:r>
              <a:rPr lang="zh-CN" altLang="en-US" sz="1600" dirty="0">
                <a:solidFill>
                  <a:srgbClr val="030405"/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3）积分规则：</a:t>
            </a:r>
          </a:p>
          <a:p>
            <a:pPr lvl="0"/>
            <a:r>
              <a:rPr lang="zh-CN" altLang="en-US" sz="1600" dirty="0">
                <a:solidFill>
                  <a:srgbClr val="030405"/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在线时长5分钟，积1分，积分达到课程规定的满分时长就不再累加。在线时长不到5分钟，不给积分。</a:t>
            </a:r>
          </a:p>
          <a:p>
            <a:pPr lvl="0"/>
            <a:r>
              <a:rPr lang="zh-CN" altLang="en-US" sz="1600" dirty="0">
                <a:solidFill>
                  <a:srgbClr val="030405"/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4）在线时长分值计算公式：</a:t>
            </a:r>
          </a:p>
          <a:p>
            <a:pPr lvl="0"/>
            <a:r>
              <a:rPr lang="zh-CN" altLang="en-US" sz="1600" dirty="0">
                <a:solidFill>
                  <a:srgbClr val="030405"/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时长形成性考核成绩= (观看课件时长/1积分分钟数)/满分积分数*100*时长所占比例。</a:t>
            </a:r>
          </a:p>
        </p:txBody>
      </p:sp>
      <p:sp>
        <p:nvSpPr>
          <p:cNvPr id="5" name="矩形 4"/>
          <p:cNvSpPr/>
          <p:nvPr/>
        </p:nvSpPr>
        <p:spPr>
          <a:xfrm>
            <a:off x="1346523" y="556678"/>
            <a:ext cx="386195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2800" dirty="0" smtClean="0">
                <a:solidFill>
                  <a:srgbClr val="030405"/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·</a:t>
            </a:r>
            <a:r>
              <a:rPr lang="zh-CN" altLang="en-US" sz="2800" dirty="0" smtClean="0">
                <a:solidFill>
                  <a:srgbClr val="030405"/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在线</a:t>
            </a:r>
            <a:r>
              <a:rPr lang="zh-CN" altLang="en-US" sz="2800" dirty="0">
                <a:solidFill>
                  <a:srgbClr val="030405"/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时长平台换算</a:t>
            </a:r>
            <a:r>
              <a:rPr lang="zh-CN" altLang="en-US" sz="2800" dirty="0" smtClean="0">
                <a:solidFill>
                  <a:srgbClr val="030405"/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规则</a:t>
            </a:r>
            <a:endParaRPr lang="zh-CN" altLang="en-US" sz="2800" dirty="0">
              <a:solidFill>
                <a:srgbClr val="030405"/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48064" y="5718447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名博学府文教服务中心</a:t>
            </a:r>
            <a:endParaRPr lang="zh-CN" altLang="en-US" sz="2400" b="1" dirty="0">
              <a:solidFill>
                <a:srgbClr val="C0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0776908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5" descr="QQ图片2015031010202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584" y="2276872"/>
            <a:ext cx="7897386" cy="32304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矩形 5"/>
          <p:cNvSpPr/>
          <p:nvPr/>
        </p:nvSpPr>
        <p:spPr>
          <a:xfrm>
            <a:off x="827584" y="448679"/>
            <a:ext cx="7704856" cy="18281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spcBef>
                <a:spcPct val="20000"/>
              </a:spcBef>
            </a:pPr>
            <a:r>
              <a:rPr lang="en-US" altLang="zh-CN" sz="2400" b="1" dirty="0" smtClean="0">
                <a:latin typeface="Arial" panose="020B0604020202020204" pitchFamily="34" charset="0"/>
                <a:ea typeface="宋体" panose="02010600030101010101" pitchFamily="2" charset="-122"/>
              </a:rPr>
              <a:t>·</a:t>
            </a:r>
            <a:r>
              <a:rPr lang="zh-CN" altLang="en-US" sz="2400" b="1" dirty="0" smtClean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平台</a:t>
            </a:r>
            <a:r>
              <a:rPr lang="zh-CN" altLang="en-US" sz="2400" b="1" dirty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作业</a:t>
            </a:r>
            <a:endParaRPr lang="en-US" altLang="zh-CN" sz="1400" dirty="0">
              <a:solidFill>
                <a:srgbClr val="030405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342900" lvl="0" indent="-342900" eaLnBrk="0" hangingPunct="0">
              <a:spcBef>
                <a:spcPct val="20000"/>
              </a:spcBef>
            </a:pPr>
            <a:r>
              <a:rPr lang="en-US" altLang="zh-CN" b="1" dirty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1</a:t>
            </a:r>
            <a:r>
              <a:rPr lang="zh-CN" altLang="en-US" b="1" dirty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）登录学生平台</a:t>
            </a:r>
            <a:r>
              <a:rPr lang="en-US" altLang="zh-CN" b="1" dirty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b="1" dirty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选择课程后，显示</a:t>
            </a:r>
            <a:r>
              <a:rPr lang="en-US" altLang="zh-CN" b="1" dirty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b="1" dirty="0">
                <a:solidFill>
                  <a:srgbClr val="FF0000"/>
                </a:solidFill>
                <a:latin typeface="华文楷体" pitchFamily="2" charset="-122"/>
                <a:ea typeface="宋体" panose="02010600030101010101" pitchFamily="2" charset="-122"/>
              </a:rPr>
              <a:t>作业列表</a:t>
            </a:r>
            <a:r>
              <a:rPr lang="zh-CN" altLang="en-US" b="1" dirty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endParaRPr lang="zh-CN" altLang="en-US" b="1" dirty="0">
              <a:solidFill>
                <a:srgbClr val="030405"/>
              </a:solidFill>
              <a:latin typeface="华文楷体" pitchFamily="2" charset="-122"/>
              <a:ea typeface="宋体" panose="02010600030101010101" pitchFamily="2" charset="-122"/>
            </a:endParaRPr>
          </a:p>
          <a:p>
            <a:pPr marL="342900" lvl="0" indent="-342900" eaLnBrk="0" hangingPunct="0">
              <a:spcBef>
                <a:spcPct val="20000"/>
              </a:spcBef>
            </a:pPr>
            <a:r>
              <a:rPr lang="en-US" altLang="zh-CN" b="1" dirty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2</a:t>
            </a:r>
            <a:r>
              <a:rPr lang="zh-CN" altLang="en-US" b="1" dirty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）点击作业名称右侧对应的</a:t>
            </a:r>
            <a:r>
              <a:rPr lang="zh-CN" altLang="en-US" b="1" dirty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b="1" dirty="0">
                <a:solidFill>
                  <a:srgbClr val="FF0000"/>
                </a:solidFill>
                <a:latin typeface="华文楷体" pitchFamily="2" charset="-122"/>
                <a:ea typeface="宋体" panose="02010600030101010101" pitchFamily="2" charset="-122"/>
              </a:rPr>
              <a:t>做作业</a:t>
            </a:r>
            <a:r>
              <a:rPr lang="zh-CN" altLang="en-US" b="1" dirty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endParaRPr lang="zh-CN" altLang="en-US" b="1" dirty="0">
              <a:solidFill>
                <a:srgbClr val="030405"/>
              </a:solidFill>
              <a:latin typeface="华文楷体" pitchFamily="2" charset="-122"/>
              <a:ea typeface="宋体" panose="02010600030101010101" pitchFamily="2" charset="-122"/>
            </a:endParaRPr>
          </a:p>
          <a:p>
            <a:pPr marL="342900" lvl="0" indent="-342900" eaLnBrk="0" hangingPunct="0">
              <a:spcBef>
                <a:spcPct val="20000"/>
              </a:spcBef>
            </a:pPr>
            <a:r>
              <a:rPr lang="en-US" altLang="zh-CN" b="1" dirty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3</a:t>
            </a:r>
            <a:r>
              <a:rPr lang="zh-CN" altLang="en-US" b="1" dirty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）有些</a:t>
            </a:r>
            <a:r>
              <a:rPr lang="en-US" altLang="zh-CN" b="1" dirty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XP</a:t>
            </a:r>
            <a:r>
              <a:rPr lang="zh-CN" altLang="en-US" b="1" dirty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系统自动屏蔽弹出窗口，点击</a:t>
            </a:r>
            <a:r>
              <a:rPr lang="zh-CN" altLang="en-US" b="1" dirty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b="1" dirty="0">
                <a:solidFill>
                  <a:srgbClr val="FF0000"/>
                </a:solidFill>
                <a:latin typeface="华文楷体" pitchFamily="2" charset="-122"/>
                <a:ea typeface="宋体" panose="02010600030101010101" pitchFamily="2" charset="-122"/>
              </a:rPr>
              <a:t>做作业</a:t>
            </a:r>
            <a:r>
              <a:rPr lang="zh-CN" altLang="en-US" b="1" dirty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b="1" dirty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时需按住</a:t>
            </a:r>
            <a:r>
              <a:rPr lang="zh-CN" altLang="en-US" b="1" dirty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en-US" altLang="zh-CN" b="1" dirty="0">
                <a:solidFill>
                  <a:srgbClr val="FF0000"/>
                </a:solidFill>
                <a:latin typeface="华文楷体" pitchFamily="2" charset="-122"/>
                <a:ea typeface="宋体" panose="02010600030101010101" pitchFamily="2" charset="-122"/>
              </a:rPr>
              <a:t>ctrl</a:t>
            </a:r>
            <a:r>
              <a:rPr lang="en-US" altLang="zh-CN" b="1" dirty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b="1" dirty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键，待弹出新窗口再放开。</a:t>
            </a:r>
            <a:r>
              <a:rPr lang="zh-CN" altLang="en-US" sz="2400" b="1" dirty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7" name="Oval 12"/>
          <p:cNvSpPr/>
          <p:nvPr/>
        </p:nvSpPr>
        <p:spPr>
          <a:xfrm>
            <a:off x="7962970" y="4293096"/>
            <a:ext cx="762000" cy="304800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algn="ctr"/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48064" y="5718447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名博学府文教服务中心</a:t>
            </a:r>
            <a:endParaRPr lang="zh-CN" altLang="en-US" sz="2400" b="1" dirty="0">
              <a:solidFill>
                <a:srgbClr val="C0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350704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148064" y="5703274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30405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名博学府文教服务中心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4098" y="1887935"/>
            <a:ext cx="7128520" cy="37864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矩形 5"/>
          <p:cNvSpPr/>
          <p:nvPr/>
        </p:nvSpPr>
        <p:spPr>
          <a:xfrm>
            <a:off x="1187624" y="379195"/>
            <a:ext cx="713499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spcBef>
                <a:spcPct val="20000"/>
              </a:spcBef>
            </a:pPr>
            <a:r>
              <a:rPr lang="en-US" altLang="zh-CN" sz="2400" b="1" dirty="0" smtClean="0">
                <a:latin typeface="Arial" panose="020B0604020202020204" pitchFamily="34" charset="0"/>
                <a:ea typeface="宋体" panose="02010600030101010101" pitchFamily="2" charset="-122"/>
              </a:rPr>
              <a:t>·</a:t>
            </a:r>
            <a:r>
              <a:rPr lang="zh-CN" altLang="en-US" sz="2400" b="1" dirty="0" smtClean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平台</a:t>
            </a:r>
            <a:r>
              <a:rPr lang="zh-CN" altLang="en-US" sz="2400" b="1" dirty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作业   </a:t>
            </a:r>
            <a:endParaRPr lang="zh-CN" altLang="en-US" sz="1400" dirty="0">
              <a:solidFill>
                <a:srgbClr val="030405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342900" lvl="0" indent="-342900" eaLnBrk="0" hangingPunct="0">
              <a:spcBef>
                <a:spcPct val="20000"/>
              </a:spcBef>
            </a:pPr>
            <a:r>
              <a:rPr lang="zh-CN" altLang="en-US" b="1" dirty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  </a:t>
            </a:r>
            <a:r>
              <a:rPr lang="zh-CN" altLang="en-US" b="1" dirty="0" smtClean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点击</a:t>
            </a:r>
            <a:r>
              <a:rPr lang="zh-CN" altLang="en-US" b="1" dirty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b="1" dirty="0">
                <a:solidFill>
                  <a:srgbClr val="FF0000"/>
                </a:solidFill>
                <a:latin typeface="华文楷体" pitchFamily="2" charset="-122"/>
                <a:ea typeface="宋体" panose="02010600030101010101" pitchFamily="2" charset="-122"/>
              </a:rPr>
              <a:t>做作业</a:t>
            </a:r>
            <a:r>
              <a:rPr lang="zh-CN" altLang="en-US" b="1" dirty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b="1" dirty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按钮，出现如下界面，点击</a:t>
            </a:r>
            <a:r>
              <a:rPr lang="zh-CN" altLang="en-US" b="1" dirty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b="1" dirty="0">
                <a:solidFill>
                  <a:srgbClr val="FF0000"/>
                </a:solidFill>
                <a:latin typeface="华文楷体" pitchFamily="2" charset="-122"/>
                <a:ea typeface="宋体" panose="02010600030101010101" pitchFamily="2" charset="-122"/>
              </a:rPr>
              <a:t>是</a:t>
            </a:r>
            <a:r>
              <a:rPr lang="zh-CN" altLang="en-US" b="1" dirty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b="1" dirty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。如</a:t>
            </a:r>
            <a:r>
              <a:rPr lang="zh-CN" altLang="en-US" b="1" dirty="0" smtClean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计算机系统</a:t>
            </a:r>
            <a:endParaRPr lang="en-US" altLang="zh-CN" b="1" dirty="0" smtClean="0">
              <a:solidFill>
                <a:srgbClr val="030405"/>
              </a:solidFill>
              <a:latin typeface="华文楷体" pitchFamily="2" charset="-122"/>
              <a:ea typeface="宋体" panose="02010600030101010101" pitchFamily="2" charset="-122"/>
            </a:endParaRPr>
          </a:p>
          <a:p>
            <a:pPr marL="342900" lvl="0" indent="-342900" eaLnBrk="0" hangingPunct="0">
              <a:spcBef>
                <a:spcPct val="20000"/>
              </a:spcBef>
            </a:pPr>
            <a:r>
              <a:rPr lang="en-US" altLang="zh-CN" b="1" dirty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 </a:t>
            </a:r>
            <a:r>
              <a:rPr lang="en-US" altLang="zh-CN" b="1" dirty="0" smtClean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 </a:t>
            </a:r>
            <a:r>
              <a:rPr lang="zh-CN" altLang="en-US" b="1" dirty="0" smtClean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默认</a:t>
            </a:r>
            <a:r>
              <a:rPr lang="zh-CN" altLang="en-US" b="1" dirty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屏蔽弹出窗口，请按住</a:t>
            </a:r>
            <a:r>
              <a:rPr lang="zh-CN" altLang="en-US" b="1" dirty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en-US" altLang="zh-CN" b="1" dirty="0">
                <a:solidFill>
                  <a:srgbClr val="FF0000"/>
                </a:solidFill>
                <a:latin typeface="华文楷体" pitchFamily="2" charset="-122"/>
                <a:ea typeface="宋体" panose="02010600030101010101" pitchFamily="2" charset="-122"/>
              </a:rPr>
              <a:t>ctrl</a:t>
            </a:r>
            <a:r>
              <a:rPr lang="en-US" altLang="zh-CN" b="1" dirty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b="1" dirty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键，再点击</a:t>
            </a:r>
            <a:r>
              <a:rPr lang="zh-CN" altLang="en-US" b="1" dirty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b="1" dirty="0">
                <a:solidFill>
                  <a:srgbClr val="FF0000"/>
                </a:solidFill>
                <a:latin typeface="华文楷体" pitchFamily="2" charset="-122"/>
                <a:ea typeface="宋体" panose="02010600030101010101" pitchFamily="2" charset="-122"/>
              </a:rPr>
              <a:t>是</a:t>
            </a:r>
            <a:r>
              <a:rPr lang="zh-CN" altLang="en-US" b="1" dirty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b="1" dirty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，直到有</a:t>
            </a:r>
            <a:r>
              <a:rPr lang="zh-CN" altLang="en-US" b="1" dirty="0" smtClean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新窗</a:t>
            </a:r>
            <a:endParaRPr lang="en-US" altLang="zh-CN" b="1" dirty="0" smtClean="0">
              <a:solidFill>
                <a:srgbClr val="030405"/>
              </a:solidFill>
              <a:latin typeface="华文楷体" pitchFamily="2" charset="-122"/>
              <a:ea typeface="宋体" panose="02010600030101010101" pitchFamily="2" charset="-122"/>
            </a:endParaRPr>
          </a:p>
          <a:p>
            <a:pPr marL="342900" lvl="0" indent="-342900" eaLnBrk="0" hangingPunct="0">
              <a:spcBef>
                <a:spcPct val="20000"/>
              </a:spcBef>
            </a:pPr>
            <a:r>
              <a:rPr lang="en-US" altLang="zh-CN" b="1" dirty="0" smtClean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  </a:t>
            </a:r>
            <a:r>
              <a:rPr lang="zh-CN" altLang="en-US" b="1" dirty="0" smtClean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口打开。</a:t>
            </a:r>
            <a:r>
              <a:rPr lang="zh-CN" altLang="en-US" sz="2400" b="1" dirty="0" smtClean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400" b="1" dirty="0">
              <a:solidFill>
                <a:srgbClr val="030405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4960572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608" y="1459310"/>
            <a:ext cx="7096894" cy="41265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矩形 5"/>
          <p:cNvSpPr/>
          <p:nvPr/>
        </p:nvSpPr>
        <p:spPr>
          <a:xfrm>
            <a:off x="1043608" y="476672"/>
            <a:ext cx="6984776" cy="7940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spcBef>
                <a:spcPct val="20000"/>
              </a:spcBef>
            </a:pPr>
            <a:r>
              <a:rPr lang="en-US" altLang="zh-CN" sz="2400" b="1" dirty="0" smtClean="0">
                <a:latin typeface="Arial" panose="020B0604020202020204" pitchFamily="34" charset="0"/>
                <a:ea typeface="宋体" panose="02010600030101010101" pitchFamily="2" charset="-122"/>
              </a:rPr>
              <a:t>·</a:t>
            </a:r>
            <a:r>
              <a:rPr lang="zh-CN" altLang="en-US" sz="2400" b="1" dirty="0" smtClean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平台</a:t>
            </a:r>
            <a:r>
              <a:rPr lang="zh-CN" altLang="en-US" sz="2400" b="1" dirty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作业</a:t>
            </a:r>
            <a:endParaRPr lang="zh-CN" altLang="en-US" sz="1400" dirty="0">
              <a:solidFill>
                <a:srgbClr val="030405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342900" lvl="0" indent="-342900" eaLnBrk="0" hangingPunct="0">
              <a:spcBef>
                <a:spcPct val="20000"/>
              </a:spcBef>
            </a:pPr>
            <a:r>
              <a:rPr lang="zh-CN" altLang="en-US" b="1" dirty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作业窗口页面如下图所示。</a:t>
            </a:r>
            <a:r>
              <a:rPr lang="zh-CN" altLang="en-US" b="1" dirty="0">
                <a:solidFill>
                  <a:srgbClr val="FF0000"/>
                </a:solidFill>
                <a:latin typeface="华文楷体" pitchFamily="2" charset="-122"/>
                <a:ea typeface="宋体" panose="02010600030101010101" pitchFamily="2" charset="-122"/>
              </a:rPr>
              <a:t>作业可预算成绩两次</a:t>
            </a:r>
            <a:r>
              <a:rPr lang="zh-CN" altLang="en-US" b="1" dirty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，按钮在右上方。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148064" y="5718447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名博学府文教服务中心</a:t>
            </a:r>
            <a:endParaRPr lang="zh-CN" altLang="en-US" sz="2400" b="1" dirty="0">
              <a:solidFill>
                <a:srgbClr val="C0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139160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9"/>
          <p:cNvGrpSpPr/>
          <p:nvPr/>
        </p:nvGrpSpPr>
        <p:grpSpPr>
          <a:xfrm>
            <a:off x="1115616" y="1844824"/>
            <a:ext cx="7423745" cy="3449637"/>
            <a:chOff x="571500" y="2636838"/>
            <a:chExt cx="8429625" cy="3868737"/>
          </a:xfrm>
        </p:grpSpPr>
        <p:pic>
          <p:nvPicPr>
            <p:cNvPr id="5" name="Picture 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71500" y="2928938"/>
              <a:ext cx="2895600" cy="28829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6" name="Picture 1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14750" y="3500438"/>
              <a:ext cx="5286375" cy="300513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7" name="Oval 10"/>
            <p:cNvSpPr/>
            <p:nvPr/>
          </p:nvSpPr>
          <p:spPr>
            <a:xfrm>
              <a:off x="1857356" y="4357694"/>
              <a:ext cx="762000" cy="304800"/>
            </a:xfrm>
            <a:prstGeom prst="ellipse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lvl="0" algn="ctr"/>
              <a:endParaRPr lang="zh-CN" altLang="en-US" sz="2800" b="1" dirty="0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8" name="Oval 12"/>
            <p:cNvSpPr/>
            <p:nvPr/>
          </p:nvSpPr>
          <p:spPr>
            <a:xfrm>
              <a:off x="4124332" y="5357826"/>
              <a:ext cx="1447800" cy="304800"/>
            </a:xfrm>
            <a:prstGeom prst="ellipse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lvl="0" algn="ctr"/>
              <a:endParaRPr lang="zh-CN" altLang="en-US" sz="2800" b="1" dirty="0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9" name="AutoShape 13"/>
            <p:cNvSpPr/>
            <p:nvPr/>
          </p:nvSpPr>
          <p:spPr>
            <a:xfrm rot="1251891">
              <a:off x="3276600" y="2636838"/>
              <a:ext cx="1447800" cy="838200"/>
            </a:xfrm>
            <a:custGeom>
              <a:avLst/>
              <a:gdLst/>
              <a:ahLst/>
              <a:cxnLst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0" t="0" r="0" b="0"/>
              <a:pathLst>
                <a:path w="21600" h="21600">
                  <a:moveTo>
                    <a:pt x="16200" y="10800"/>
                  </a:moveTo>
                  <a:cubicBezTo>
                    <a:pt x="16200" y="7817"/>
                    <a:pt x="13782" y="5400"/>
                    <a:pt x="10800" y="5400"/>
                  </a:cubicBezTo>
                  <a:cubicBezTo>
                    <a:pt x="7817" y="5400"/>
                    <a:pt x="5400" y="7817"/>
                    <a:pt x="5400" y="10800"/>
                  </a:cubicBezTo>
                  <a:lnTo>
                    <a:pt x="0" y="10800"/>
                  </a:lnTo>
                  <a:cubicBezTo>
                    <a:pt x="0" y="4835"/>
                    <a:pt x="4835" y="0"/>
                    <a:pt x="10800" y="0"/>
                  </a:cubicBezTo>
                  <a:cubicBezTo>
                    <a:pt x="16764" y="0"/>
                    <a:pt x="21599" y="4835"/>
                    <a:pt x="21600" y="10799"/>
                  </a:cubicBezTo>
                  <a:lnTo>
                    <a:pt x="21600" y="10800"/>
                  </a:lnTo>
                  <a:lnTo>
                    <a:pt x="24300" y="10800"/>
                  </a:lnTo>
                  <a:lnTo>
                    <a:pt x="18900" y="16200"/>
                  </a:lnTo>
                  <a:lnTo>
                    <a:pt x="13500" y="10800"/>
                  </a:lnTo>
                  <a:lnTo>
                    <a:pt x="16200" y="10800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" name="矩形 10"/>
          <p:cNvSpPr/>
          <p:nvPr/>
        </p:nvSpPr>
        <p:spPr>
          <a:xfrm>
            <a:off x="1131016" y="459150"/>
            <a:ext cx="7113392" cy="11633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spcBef>
                <a:spcPct val="20000"/>
              </a:spcBef>
            </a:pPr>
            <a:r>
              <a:rPr lang="en-US" altLang="zh-CN" sz="2400" b="1" dirty="0" smtClean="0">
                <a:latin typeface="Arial" panose="020B0604020202020204" pitchFamily="34" charset="0"/>
                <a:ea typeface="宋体" panose="02010600030101010101" pitchFamily="2" charset="-122"/>
              </a:rPr>
              <a:t>·</a:t>
            </a:r>
            <a:r>
              <a:rPr lang="zh-CN" altLang="en-US" sz="2400" b="1" dirty="0" smtClean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查看</a:t>
            </a:r>
            <a:r>
              <a:rPr lang="zh-CN" altLang="en-US" sz="2400" b="1" dirty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平台作业成绩及答案</a:t>
            </a:r>
            <a:endParaRPr lang="en-US" altLang="zh-CN" sz="1400" dirty="0">
              <a:solidFill>
                <a:srgbClr val="030405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342900" lvl="0" indent="-342900" eaLnBrk="0" hangingPunct="0">
              <a:spcBef>
                <a:spcPct val="20000"/>
              </a:spcBef>
            </a:pPr>
            <a:r>
              <a:rPr lang="en-US" altLang="zh-CN" b="1" dirty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1</a:t>
            </a:r>
            <a:r>
              <a:rPr lang="zh-CN" altLang="en-US" b="1" dirty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）点击页面中间部分的</a:t>
            </a:r>
            <a:r>
              <a:rPr lang="zh-CN" altLang="en-US" b="1" dirty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b="1" dirty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查看形成性考核学习记录和考试成绩，</a:t>
            </a:r>
            <a:r>
              <a:rPr lang="zh-CN" altLang="en-US" b="1" dirty="0">
                <a:solidFill>
                  <a:srgbClr val="FF0000"/>
                </a:solidFill>
                <a:latin typeface="华文楷体" pitchFamily="2" charset="-122"/>
                <a:ea typeface="宋体" panose="02010600030101010101" pitchFamily="2" charset="-122"/>
                <a:hlinkClick r:id="rId4"/>
              </a:rPr>
              <a:t>请点击这里</a:t>
            </a:r>
            <a:r>
              <a:rPr lang="zh-CN" altLang="en-US" b="1" dirty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2400" b="1" dirty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148064" y="5718447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名博学府文教服务中心</a:t>
            </a:r>
            <a:endParaRPr lang="zh-CN" altLang="en-US" sz="2400" b="1" dirty="0">
              <a:solidFill>
                <a:srgbClr val="C0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9588755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15616" y="332656"/>
            <a:ext cx="71287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b="1" dirty="0" smtClean="0">
                <a:solidFill>
                  <a:srgbClr val="030405"/>
                </a:solidFill>
              </a:rPr>
              <a:t>·</a:t>
            </a:r>
            <a:r>
              <a:rPr lang="zh-CN" altLang="en-US" b="1" dirty="0" smtClean="0">
                <a:solidFill>
                  <a:srgbClr val="030405"/>
                </a:solidFill>
              </a:rPr>
              <a:t>关于</a:t>
            </a:r>
            <a:r>
              <a:rPr lang="zh-CN" altLang="en-US" b="1" u="sng" dirty="0">
                <a:solidFill>
                  <a:srgbClr val="FF0000"/>
                </a:solidFill>
              </a:rPr>
              <a:t>作业、考试</a:t>
            </a:r>
            <a:r>
              <a:rPr lang="zh-CN" altLang="en-US" b="1" u="sng" dirty="0">
                <a:solidFill>
                  <a:srgbClr val="030405"/>
                </a:solidFill>
              </a:rPr>
              <a:t>的通知</a:t>
            </a:r>
            <a:r>
              <a:rPr lang="zh-CN" altLang="en-US" b="1" dirty="0">
                <a:solidFill>
                  <a:srgbClr val="030405"/>
                </a:solidFill>
              </a:rPr>
              <a:t>我们都会挂在教学信息里，请多关注！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148064" y="5718447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名博学府文教服务中心</a:t>
            </a:r>
            <a:endParaRPr lang="zh-CN" altLang="en-US" sz="2400" b="1" dirty="0">
              <a:solidFill>
                <a:srgbClr val="C0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908720"/>
            <a:ext cx="5709766" cy="4519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802470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52986" y="332656"/>
            <a:ext cx="8123469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学习平台及学习流程操作</a:t>
            </a:r>
            <a:br>
              <a:rPr lang="zh-CN" altLang="en-US" sz="4400" b="1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登录</a:t>
            </a:r>
            <a:r>
              <a:rPr lang="en-US" altLang="zh-CN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www.js211.com</a:t>
            </a:r>
            <a:r>
              <a: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名博学府，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点击平台入口</a:t>
            </a:r>
            <a:endParaRPr lang="zh-CN" altLang="en-US" b="1" dirty="0"/>
          </a:p>
        </p:txBody>
      </p:sp>
      <p:sp>
        <p:nvSpPr>
          <p:cNvPr id="5" name="TextBox 4"/>
          <p:cNvSpPr txBox="1"/>
          <p:nvPr/>
        </p:nvSpPr>
        <p:spPr>
          <a:xfrm>
            <a:off x="5148064" y="5718447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名博学府文教服务中心</a:t>
            </a:r>
            <a:endParaRPr lang="zh-CN" altLang="en-US" sz="2400" b="1" dirty="0">
              <a:solidFill>
                <a:srgbClr val="C0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093" y="2018756"/>
            <a:ext cx="4481189" cy="2922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1981" y="1501155"/>
            <a:ext cx="3464474" cy="3977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57332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59632" y="692696"/>
            <a:ext cx="6552728" cy="1415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>
                <a:solidFill>
                  <a:srgbClr val="03040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中心联系方式</a:t>
            </a:r>
            <a:r>
              <a:rPr lang="en-US" altLang="zh-CN" sz="3200" dirty="0">
                <a:solidFill>
                  <a:srgbClr val="03040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3200" dirty="0">
                <a:solidFill>
                  <a:srgbClr val="03040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</a:br>
            <a:r>
              <a:rPr lang="zh-CN" altLang="en-US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学习</a:t>
            </a:r>
            <a:r>
              <a:rPr lang="zh-CN" altLang="en-US" dirty="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上有问题及时与学习中心老师联系</a:t>
            </a:r>
            <a:r>
              <a:rPr lang="en-US" altLang="zh-CN" dirty="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dirty="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</a:br>
            <a:r>
              <a:rPr lang="zh-CN" altLang="en-US" dirty="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  面访  网络  电话 </a:t>
            </a:r>
            <a:br>
              <a:rPr lang="zh-CN" altLang="en-US" dirty="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</a:b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59632" y="2127518"/>
            <a:ext cx="682250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030405"/>
                </a:solidFill>
                <a:latin typeface="微软雅黑" pitchFamily="34" charset="-122"/>
                <a:ea typeface="微软雅黑" pitchFamily="34" charset="-122"/>
              </a:rPr>
              <a:t>联系方式：</a:t>
            </a:r>
            <a:r>
              <a:rPr lang="en-US" altLang="zh-CN" b="1" dirty="0">
                <a:solidFill>
                  <a:srgbClr val="030405"/>
                </a:solidFill>
                <a:latin typeface="微软雅黑" pitchFamily="34" charset="-122"/>
                <a:ea typeface="微软雅黑" pitchFamily="34" charset="-122"/>
              </a:rPr>
              <a:t>QQ:800076728</a:t>
            </a:r>
            <a:r>
              <a:rPr lang="zh-CN" altLang="en-US" b="1" dirty="0">
                <a:solidFill>
                  <a:srgbClr val="030405"/>
                </a:solidFill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zh-CN" altLang="en-US" b="1" dirty="0" smtClean="0">
                <a:solidFill>
                  <a:srgbClr val="030405"/>
                </a:solidFill>
                <a:latin typeface="微软雅黑" pitchFamily="34" charset="-122"/>
                <a:ea typeface="微软雅黑" pitchFamily="34" charset="-122"/>
              </a:rPr>
              <a:t>固 </a:t>
            </a:r>
            <a:r>
              <a:rPr lang="zh-CN" altLang="en-US" b="1" dirty="0">
                <a:solidFill>
                  <a:srgbClr val="030405"/>
                </a:solidFill>
                <a:latin typeface="微软雅黑" pitchFamily="34" charset="-122"/>
                <a:ea typeface="微软雅黑" pitchFamily="34" charset="-122"/>
              </a:rPr>
              <a:t>定 电 话：</a:t>
            </a:r>
            <a:r>
              <a:rPr lang="en-US" altLang="zh-CN" b="1" dirty="0">
                <a:solidFill>
                  <a:srgbClr val="030405"/>
                </a:solidFill>
                <a:latin typeface="微软雅黑" pitchFamily="34" charset="-122"/>
                <a:ea typeface="微软雅黑" pitchFamily="34" charset="-122"/>
              </a:rPr>
              <a:t>57323666</a:t>
            </a:r>
          </a:p>
          <a:p>
            <a:r>
              <a:rPr lang="zh-CN" altLang="en-US" b="1" dirty="0">
                <a:solidFill>
                  <a:srgbClr val="030405"/>
                </a:solidFill>
                <a:latin typeface="微软雅黑" pitchFamily="34" charset="-122"/>
                <a:ea typeface="微软雅黑" pitchFamily="34" charset="-122"/>
              </a:rPr>
              <a:t>                                                   徐老师电话：</a:t>
            </a:r>
            <a:r>
              <a:rPr lang="en-US" altLang="zh-CN" b="1" dirty="0">
                <a:solidFill>
                  <a:srgbClr val="030405"/>
                </a:solidFill>
                <a:latin typeface="微软雅黑" pitchFamily="34" charset="-122"/>
                <a:ea typeface="微软雅黑" pitchFamily="34" charset="-122"/>
              </a:rPr>
              <a:t>18801552999</a:t>
            </a:r>
            <a:r>
              <a:rPr lang="zh-CN" altLang="en-US" b="1" dirty="0">
                <a:solidFill>
                  <a:srgbClr val="030405"/>
                </a:solidFill>
                <a:latin typeface="微软雅黑" pitchFamily="34" charset="-122"/>
                <a:ea typeface="微软雅黑" pitchFamily="34" charset="-122"/>
              </a:rPr>
              <a:t>        </a:t>
            </a:r>
            <a:endParaRPr lang="en-US" altLang="zh-CN" b="1" dirty="0">
              <a:solidFill>
                <a:srgbClr val="030405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b="1" dirty="0">
                <a:solidFill>
                  <a:srgbClr val="030405"/>
                </a:solidFill>
                <a:latin typeface="微软雅黑" pitchFamily="34" charset="-122"/>
                <a:ea typeface="微软雅黑" pitchFamily="34" charset="-122"/>
              </a:rPr>
              <a:t>                                                   </a:t>
            </a:r>
            <a:r>
              <a:rPr lang="zh-CN" altLang="en-US" b="1" dirty="0">
                <a:solidFill>
                  <a:srgbClr val="030405"/>
                </a:solidFill>
                <a:latin typeface="微软雅黑" pitchFamily="34" charset="-122"/>
                <a:ea typeface="微软雅黑" pitchFamily="34" charset="-122"/>
              </a:rPr>
              <a:t>王老师电话：</a:t>
            </a:r>
            <a:r>
              <a:rPr lang="en-US" altLang="zh-CN" b="1" dirty="0">
                <a:solidFill>
                  <a:srgbClr val="030405"/>
                </a:solidFill>
                <a:latin typeface="微软雅黑" pitchFamily="34" charset="-122"/>
                <a:ea typeface="微软雅黑" pitchFamily="34" charset="-122"/>
              </a:rPr>
              <a:t>18013216998</a:t>
            </a:r>
          </a:p>
          <a:p>
            <a:r>
              <a:rPr lang="en-US" altLang="zh-CN" b="1" dirty="0">
                <a:solidFill>
                  <a:srgbClr val="030405"/>
                </a:solidFill>
                <a:latin typeface="微软雅黑" pitchFamily="34" charset="-122"/>
                <a:ea typeface="微软雅黑" pitchFamily="34" charset="-122"/>
              </a:rPr>
              <a:t>                                                   </a:t>
            </a:r>
            <a:r>
              <a:rPr lang="zh-CN" altLang="en-US" b="1" dirty="0">
                <a:solidFill>
                  <a:srgbClr val="030405"/>
                </a:solidFill>
                <a:latin typeface="微软雅黑" pitchFamily="34" charset="-122"/>
                <a:ea typeface="微软雅黑" pitchFamily="34" charset="-122"/>
              </a:rPr>
              <a:t>吉老师电话：</a:t>
            </a:r>
            <a:r>
              <a:rPr lang="en-US" altLang="zh-CN" b="1" dirty="0">
                <a:solidFill>
                  <a:srgbClr val="030405"/>
                </a:solidFill>
                <a:latin typeface="微软雅黑" pitchFamily="34" charset="-122"/>
                <a:ea typeface="微软雅黑" pitchFamily="34" charset="-122"/>
              </a:rPr>
              <a:t>17768089215</a:t>
            </a:r>
          </a:p>
          <a:p>
            <a:r>
              <a:rPr lang="en-US" altLang="zh-CN" b="1" dirty="0">
                <a:solidFill>
                  <a:srgbClr val="030405"/>
                </a:solidFill>
                <a:latin typeface="微软雅黑" pitchFamily="34" charset="-122"/>
                <a:ea typeface="微软雅黑" pitchFamily="34" charset="-122"/>
              </a:rPr>
              <a:t>                                                   </a:t>
            </a:r>
            <a:r>
              <a:rPr lang="zh-CN" altLang="en-US" b="1" dirty="0">
                <a:solidFill>
                  <a:srgbClr val="030405"/>
                </a:solidFill>
                <a:latin typeface="微软雅黑" pitchFamily="34" charset="-122"/>
                <a:ea typeface="微软雅黑" pitchFamily="34" charset="-122"/>
              </a:rPr>
              <a:t>杨老师电话：</a:t>
            </a:r>
            <a:r>
              <a:rPr lang="en-US" altLang="zh-CN" b="1" dirty="0">
                <a:solidFill>
                  <a:srgbClr val="030405"/>
                </a:solidFill>
                <a:latin typeface="微软雅黑" pitchFamily="34" charset="-122"/>
                <a:ea typeface="微软雅黑" pitchFamily="34" charset="-122"/>
              </a:rPr>
              <a:t>18136199806</a:t>
            </a:r>
          </a:p>
        </p:txBody>
      </p:sp>
      <p:sp>
        <p:nvSpPr>
          <p:cNvPr id="7" name="矩形 6"/>
          <p:cNvSpPr/>
          <p:nvPr/>
        </p:nvSpPr>
        <p:spPr>
          <a:xfrm>
            <a:off x="1331640" y="4581128"/>
            <a:ext cx="30700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QQ</a:t>
            </a:r>
            <a:r>
              <a:rPr lang="zh-CN" altLang="en-US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学习群号： </a:t>
            </a:r>
            <a:r>
              <a:rPr lang="en-US" altLang="zh-CN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155768231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148064" y="5718447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名博学府文教服务中心</a:t>
            </a:r>
            <a:endParaRPr lang="zh-CN" altLang="en-US" sz="2400" b="1" dirty="0">
              <a:solidFill>
                <a:srgbClr val="C0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194339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72003" y="980728"/>
            <a:ext cx="7138493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rgbClr val="0070C0"/>
                </a:solidFill>
              </a:rPr>
              <a:t>欢迎加入学习大家庭</a:t>
            </a:r>
            <a:endParaRPr lang="zh-CN" altLang="en-US" sz="6000" b="1" dirty="0"/>
          </a:p>
        </p:txBody>
      </p:sp>
      <p:pic>
        <p:nvPicPr>
          <p:cNvPr id="6" name="Text Box 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928491"/>
            <a:ext cx="5248275" cy="12239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148064" y="5718447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名博学府文教服务中心</a:t>
            </a:r>
            <a:endParaRPr lang="zh-CN" altLang="en-US" sz="2400" b="1" dirty="0">
              <a:solidFill>
                <a:srgbClr val="C0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305720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1" descr="C:\Users\王晖\AppData\Roaming\Tencent\Users\1045421016\QQ\WinTemp\RichOle\7VY)`QB[U[IDQD50CH_L8NV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88640"/>
            <a:ext cx="7079332" cy="27640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23528" y="54868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点进登录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42492" y="5934106"/>
            <a:ext cx="3960440" cy="276999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>
                <a:solidFill>
                  <a:srgbClr val="262626"/>
                </a:solidFill>
                <a:latin typeface="Book Antiqua" pitchFamily="18" charset="0"/>
                <a:ea typeface="宋体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>
                <a:solidFill>
                  <a:srgbClr val="262626"/>
                </a:solidFill>
                <a:latin typeface="Book Antiqua" pitchFamily="18" charset="0"/>
                <a:ea typeface="宋体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>
                <a:solidFill>
                  <a:srgbClr val="262626"/>
                </a:solidFill>
                <a:latin typeface="Book Antiqua" pitchFamily="18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>
                <a:solidFill>
                  <a:srgbClr val="262626"/>
                </a:solidFill>
                <a:latin typeface="Book Antiqua" pitchFamily="18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262626"/>
                </a:solidFill>
                <a:latin typeface="Book Antiqua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262626"/>
                </a:solidFill>
                <a:latin typeface="Book Antiqua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262626"/>
                </a:solidFill>
                <a:latin typeface="Book Antiqua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262626"/>
                </a:solidFill>
                <a:latin typeface="Book Antiqua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262626"/>
                </a:solidFill>
                <a:latin typeface="Book Antiqua" pitchFamily="18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None/>
            </a:pPr>
            <a:r>
              <a:rPr lang="en-US" altLang="zh-CN" sz="1200" b="1" dirty="0" smtClean="0">
                <a:solidFill>
                  <a:srgbClr val="030405"/>
                </a:solidFill>
                <a:latin typeface="Arial" charset="0"/>
              </a:rPr>
              <a:t>*</a:t>
            </a:r>
            <a:r>
              <a:rPr lang="zh-CN" altLang="en-US" sz="1200" b="1" dirty="0">
                <a:solidFill>
                  <a:srgbClr val="030405"/>
                </a:solidFill>
                <a:latin typeface="Arial" charset="0"/>
              </a:rPr>
              <a:t>如何获取学习平台用户名，请继续</a:t>
            </a:r>
            <a:r>
              <a:rPr lang="zh-CN" altLang="en-US" sz="1200" b="1" dirty="0" smtClean="0">
                <a:solidFill>
                  <a:srgbClr val="030405"/>
                </a:solidFill>
                <a:latin typeface="Arial" charset="0"/>
              </a:rPr>
              <a:t>往下</a:t>
            </a:r>
            <a:r>
              <a:rPr lang="zh-CN" altLang="en-US" sz="1200" b="1" dirty="0">
                <a:solidFill>
                  <a:srgbClr val="030405"/>
                </a:solidFill>
                <a:latin typeface="Arial" charset="0"/>
              </a:rPr>
              <a:t>看</a:t>
            </a:r>
            <a:r>
              <a:rPr lang="zh-CN" altLang="en-US" sz="1200" b="1" dirty="0" smtClean="0">
                <a:solidFill>
                  <a:srgbClr val="030405"/>
                </a:solidFill>
                <a:latin typeface="Arial" charset="0"/>
              </a:rPr>
              <a:t>看</a:t>
            </a:r>
            <a:endParaRPr lang="zh-CN" altLang="en-US" sz="1200" b="1" dirty="0">
              <a:solidFill>
                <a:srgbClr val="030405"/>
              </a:solidFill>
              <a:latin typeface="Arial" charset="0"/>
            </a:endParaRPr>
          </a:p>
        </p:txBody>
      </p:sp>
      <p:sp>
        <p:nvSpPr>
          <p:cNvPr id="4" name="下箭头 3"/>
          <p:cNvSpPr/>
          <p:nvPr/>
        </p:nvSpPr>
        <p:spPr>
          <a:xfrm>
            <a:off x="2346947" y="6324711"/>
            <a:ext cx="297761" cy="5040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spc="30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43805" y="3789040"/>
            <a:ext cx="2031325" cy="369332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输入用户名和密码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pic>
        <p:nvPicPr>
          <p:cNvPr id="9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1524" y="3190938"/>
            <a:ext cx="2996679" cy="2512336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10" name="TextBox 9"/>
          <p:cNvSpPr txBox="1"/>
          <p:nvPr/>
        </p:nvSpPr>
        <p:spPr>
          <a:xfrm>
            <a:off x="5148064" y="5718447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名博学府文教服务中心</a:t>
            </a:r>
            <a:endParaRPr lang="zh-CN" altLang="en-US" sz="2400" b="1" dirty="0">
              <a:solidFill>
                <a:srgbClr val="C0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056381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148064" y="5703274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30405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名博学府文教服务中心</a:t>
            </a:r>
          </a:p>
        </p:txBody>
      </p:sp>
      <p:sp>
        <p:nvSpPr>
          <p:cNvPr id="5" name="矩形 4"/>
          <p:cNvSpPr/>
          <p:nvPr/>
        </p:nvSpPr>
        <p:spPr>
          <a:xfrm>
            <a:off x="611560" y="332656"/>
            <a:ext cx="83529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dirty="0">
                <a:solidFill>
                  <a:srgbClr val="0070C0"/>
                </a:solidFill>
              </a:rPr>
              <a:t>获取学习平台账号，请关注以下二维码，点击（</a:t>
            </a:r>
            <a:r>
              <a:rPr lang="zh-CN" altLang="en-US" sz="1600" b="1" dirty="0">
                <a:solidFill>
                  <a:srgbClr val="FF0000"/>
                </a:solidFill>
              </a:rPr>
              <a:t>我的主页</a:t>
            </a:r>
            <a:r>
              <a:rPr lang="en-US" altLang="zh-CN" sz="1600" b="1" dirty="0">
                <a:solidFill>
                  <a:srgbClr val="FF0000"/>
                </a:solidFill>
              </a:rPr>
              <a:t>—</a:t>
            </a:r>
            <a:r>
              <a:rPr lang="zh-CN" altLang="en-US" sz="1600" b="1" dirty="0">
                <a:solidFill>
                  <a:srgbClr val="FF0000"/>
                </a:solidFill>
              </a:rPr>
              <a:t>我的信息</a:t>
            </a:r>
            <a:r>
              <a:rPr lang="en-US" altLang="zh-CN" sz="1600" b="1" dirty="0">
                <a:solidFill>
                  <a:srgbClr val="FF0000"/>
                </a:solidFill>
              </a:rPr>
              <a:t>—</a:t>
            </a:r>
            <a:r>
              <a:rPr lang="zh-CN" altLang="en-US" sz="1600" b="1" dirty="0">
                <a:solidFill>
                  <a:srgbClr val="FF0000"/>
                </a:solidFill>
              </a:rPr>
              <a:t>输入身份证号码及姓名</a:t>
            </a:r>
            <a:r>
              <a:rPr lang="en-US" altLang="zh-CN" sz="1600" b="1" dirty="0">
                <a:solidFill>
                  <a:srgbClr val="FF0000"/>
                </a:solidFill>
              </a:rPr>
              <a:t>-</a:t>
            </a:r>
            <a:r>
              <a:rPr lang="zh-CN" altLang="en-US" sz="1600" b="1" dirty="0">
                <a:solidFill>
                  <a:srgbClr val="FF0000"/>
                </a:solidFill>
              </a:rPr>
              <a:t>提交</a:t>
            </a:r>
            <a:r>
              <a:rPr lang="zh-CN" altLang="en-US" sz="1600" b="1" dirty="0">
                <a:solidFill>
                  <a:srgbClr val="0070C0"/>
                </a:solidFill>
              </a:rPr>
              <a:t>）学号为学习平台用户名，平台初始密码统一为</a:t>
            </a:r>
            <a:r>
              <a:rPr lang="zh-CN" altLang="en-US" sz="1600" b="1" dirty="0" smtClean="0">
                <a:solidFill>
                  <a:srgbClr val="0070C0"/>
                </a:solidFill>
              </a:rPr>
              <a:t>：</a:t>
            </a:r>
            <a:r>
              <a:rPr lang="en-US" altLang="zh-CN" sz="1600" b="1" dirty="0" smtClean="0">
                <a:solidFill>
                  <a:srgbClr val="0070C0"/>
                </a:solidFill>
              </a:rPr>
              <a:t>byks1703     </a:t>
            </a:r>
          </a:p>
          <a:p>
            <a:r>
              <a:rPr lang="en-US" altLang="zh-CN" sz="1600" b="1" dirty="0">
                <a:solidFill>
                  <a:srgbClr val="0070C0"/>
                </a:solidFill>
              </a:rPr>
              <a:t> </a:t>
            </a:r>
            <a:r>
              <a:rPr lang="en-US" altLang="zh-CN" sz="1600" b="1" dirty="0" smtClean="0">
                <a:solidFill>
                  <a:srgbClr val="0070C0"/>
                </a:solidFill>
              </a:rPr>
              <a:t>               </a:t>
            </a:r>
            <a:r>
              <a:rPr lang="zh-CN" altLang="en-US" sz="1600" b="1" dirty="0" smtClean="0">
                <a:solidFill>
                  <a:srgbClr val="FF0000"/>
                </a:solidFill>
              </a:rPr>
              <a:t>（</a:t>
            </a:r>
            <a:r>
              <a:rPr lang="zh-CN" altLang="en-US" sz="1600" b="1" dirty="0">
                <a:solidFill>
                  <a:srgbClr val="FF0000"/>
                </a:solidFill>
              </a:rPr>
              <a:t>友情提醒：尽量不要更改密码，这样便于老师帮你查看学习进度）</a:t>
            </a:r>
            <a:endParaRPr lang="zh-CN" altLang="en-US" sz="1600" dirty="0"/>
          </a:p>
        </p:txBody>
      </p:sp>
      <p:pic>
        <p:nvPicPr>
          <p:cNvPr id="6" name="Picture 2" descr="D:\其他\qrcode_for_gh_929b63e72992_34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1684338"/>
            <a:ext cx="1890713" cy="18161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6" descr="F:\800076728\1002\Image\BJ~)FUR}]S48Y_M%$6A{_CP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8931" y="1340768"/>
            <a:ext cx="2736850" cy="34305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直接箭头连接符 8"/>
          <p:cNvCxnSpPr/>
          <p:nvPr/>
        </p:nvCxnSpPr>
        <p:spPr>
          <a:xfrm>
            <a:off x="1518444" y="3824288"/>
            <a:ext cx="863600" cy="576262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箭头连接符 9"/>
          <p:cNvCxnSpPr/>
          <p:nvPr/>
        </p:nvCxnSpPr>
        <p:spPr>
          <a:xfrm flipV="1">
            <a:off x="5430837" y="3717032"/>
            <a:ext cx="422275" cy="127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椭圆 10"/>
          <p:cNvSpPr/>
          <p:nvPr/>
        </p:nvSpPr>
        <p:spPr>
          <a:xfrm>
            <a:off x="6413421" y="4356894"/>
            <a:ext cx="2016125" cy="14446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7181130" y="5292725"/>
            <a:ext cx="542925" cy="307975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>
                <a:solidFill>
                  <a:srgbClr val="262626"/>
                </a:solidFill>
                <a:latin typeface="Book Antiqua" pitchFamily="18" charset="0"/>
                <a:ea typeface="宋体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>
                <a:solidFill>
                  <a:srgbClr val="262626"/>
                </a:solidFill>
                <a:latin typeface="Book Antiqua" pitchFamily="18" charset="0"/>
                <a:ea typeface="宋体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>
                <a:solidFill>
                  <a:srgbClr val="262626"/>
                </a:solidFill>
                <a:latin typeface="Book Antiqua" pitchFamily="18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>
                <a:solidFill>
                  <a:srgbClr val="262626"/>
                </a:solidFill>
                <a:latin typeface="Book Antiqua" pitchFamily="18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262626"/>
                </a:solidFill>
                <a:latin typeface="Book Antiqua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262626"/>
                </a:solidFill>
                <a:latin typeface="Book Antiqua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262626"/>
                </a:solidFill>
                <a:latin typeface="Book Antiqua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262626"/>
                </a:solidFill>
                <a:latin typeface="Book Antiqua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"/>
              <a:defRPr sz="1600">
                <a:solidFill>
                  <a:srgbClr val="262626"/>
                </a:solidFill>
                <a:latin typeface="Book Antiqua" pitchFamily="18" charset="0"/>
                <a:ea typeface="宋体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1400" b="1" dirty="0">
                <a:solidFill>
                  <a:srgbClr val="030405"/>
                </a:solidFill>
              </a:rPr>
              <a:t>点击</a:t>
            </a:r>
          </a:p>
        </p:txBody>
      </p:sp>
      <p:cxnSp>
        <p:nvCxnSpPr>
          <p:cNvPr id="13" name="直接箭头连接符 12"/>
          <p:cNvCxnSpPr/>
          <p:nvPr/>
        </p:nvCxnSpPr>
        <p:spPr>
          <a:xfrm flipV="1">
            <a:off x="7457356" y="4867275"/>
            <a:ext cx="0" cy="346075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943225"/>
            <a:ext cx="2560638" cy="265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018168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1600" y="404664"/>
            <a:ext cx="39036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buNone/>
            </a:pPr>
            <a:r>
              <a:rPr lang="zh-CN" altLang="en-US" b="1" noProof="1">
                <a:solidFill>
                  <a:srgbClr val="030405"/>
                </a:solidFill>
                <a:latin typeface="华文楷体" pitchFamily="2" charset="-122"/>
              </a:rPr>
              <a:t>学生登录平台首页，可下载学生手册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148064" y="5718447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名博学府文教服务中心</a:t>
            </a:r>
            <a:endParaRPr lang="zh-CN" altLang="en-US" sz="2400" b="1" dirty="0">
              <a:solidFill>
                <a:srgbClr val="C0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556792"/>
            <a:ext cx="7703840" cy="28357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491723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148064" y="5703274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30405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名博学府文教服务中心</a:t>
            </a:r>
          </a:p>
        </p:txBody>
      </p:sp>
      <p:pic>
        <p:nvPicPr>
          <p:cNvPr id="5" name="图片 7" descr="QQ图片2014091808542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069" y="1849885"/>
            <a:ext cx="7542427" cy="35170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矩形 5"/>
          <p:cNvSpPr/>
          <p:nvPr/>
        </p:nvSpPr>
        <p:spPr>
          <a:xfrm>
            <a:off x="926403" y="476672"/>
            <a:ext cx="7678045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spcBef>
                <a:spcPct val="20000"/>
              </a:spcBef>
            </a:pPr>
            <a:r>
              <a:rPr lang="en-US" altLang="zh-CN" sz="2400" b="1" dirty="0" smtClean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·</a:t>
            </a:r>
            <a:r>
              <a:rPr lang="zh-CN" altLang="en-US" sz="2400" b="1" dirty="0" smtClean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个人</a:t>
            </a:r>
            <a:r>
              <a:rPr lang="zh-CN" altLang="en-US" sz="2400" b="1" dirty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中心</a:t>
            </a:r>
            <a:endParaRPr lang="zh-CN" altLang="en-US" sz="1400" dirty="0">
              <a:solidFill>
                <a:srgbClr val="030405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342900" lvl="0" indent="-342900" eaLnBrk="0" hangingPunct="0">
              <a:spcBef>
                <a:spcPct val="20000"/>
              </a:spcBef>
            </a:pPr>
            <a:r>
              <a:rPr lang="zh-CN" altLang="en-US" b="1" dirty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 </a:t>
            </a:r>
            <a:r>
              <a:rPr lang="zh-CN" altLang="en-US" b="1" dirty="0" smtClean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学生</a:t>
            </a:r>
            <a:r>
              <a:rPr lang="zh-CN" altLang="en-US" b="1" dirty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可在个人中心查询个人基本信息，发现错误，及时和学习中心</a:t>
            </a:r>
            <a:r>
              <a:rPr lang="zh-CN" altLang="en-US" b="1" dirty="0" smtClean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联系。</a:t>
            </a:r>
            <a:endParaRPr lang="en-US" altLang="zh-CN" b="1" dirty="0" smtClean="0">
              <a:solidFill>
                <a:srgbClr val="030405"/>
              </a:solidFill>
              <a:latin typeface="华文楷体" pitchFamily="2" charset="-122"/>
              <a:ea typeface="宋体" panose="02010600030101010101" pitchFamily="2" charset="-122"/>
            </a:endParaRPr>
          </a:p>
          <a:p>
            <a:pPr marL="342900" lvl="0" indent="-342900" eaLnBrk="0" hangingPunct="0">
              <a:spcBef>
                <a:spcPct val="20000"/>
              </a:spcBef>
            </a:pPr>
            <a:r>
              <a:rPr lang="en-US" altLang="zh-CN" b="1" dirty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 </a:t>
            </a:r>
            <a:r>
              <a:rPr lang="zh-CN" altLang="en-US" b="1" dirty="0" smtClean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通讯</a:t>
            </a:r>
            <a:r>
              <a:rPr lang="zh-CN" altLang="en-US" b="1" dirty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信息可自行修改</a:t>
            </a:r>
            <a:r>
              <a:rPr lang="zh-CN" altLang="en-US" b="1" dirty="0" smtClean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。</a:t>
            </a:r>
            <a:endParaRPr lang="zh-CN" altLang="en-US" sz="2400" b="1" dirty="0">
              <a:solidFill>
                <a:srgbClr val="030405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Oval 5"/>
          <p:cNvSpPr/>
          <p:nvPr/>
        </p:nvSpPr>
        <p:spPr>
          <a:xfrm>
            <a:off x="1562175" y="2852936"/>
            <a:ext cx="762000" cy="358775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algn="ctr"/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cxnSp>
        <p:nvCxnSpPr>
          <p:cNvPr id="9" name="直接箭头连接符 8"/>
          <p:cNvCxnSpPr/>
          <p:nvPr/>
        </p:nvCxnSpPr>
        <p:spPr>
          <a:xfrm flipV="1">
            <a:off x="1043608" y="3283720"/>
            <a:ext cx="432048" cy="649336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78049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608" y="1919614"/>
            <a:ext cx="7189490" cy="36145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矩形 6"/>
          <p:cNvSpPr/>
          <p:nvPr/>
        </p:nvSpPr>
        <p:spPr>
          <a:xfrm>
            <a:off x="1043608" y="460753"/>
            <a:ext cx="7128792" cy="14588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spcBef>
                <a:spcPct val="20000"/>
              </a:spcBef>
            </a:pPr>
            <a:r>
              <a:rPr lang="en-US" altLang="zh-CN" sz="2400" b="1" dirty="0" smtClean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·</a:t>
            </a:r>
            <a:r>
              <a:rPr lang="zh-CN" altLang="en-US" sz="2400" b="1" dirty="0" smtClean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强制</a:t>
            </a:r>
            <a:r>
              <a:rPr lang="zh-CN" altLang="en-US" sz="2400" b="1" dirty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更新</a:t>
            </a:r>
            <a:endParaRPr lang="zh-CN" altLang="en-US" sz="1400" dirty="0">
              <a:solidFill>
                <a:srgbClr val="030405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342900" lvl="0" indent="-342900" eaLnBrk="0" hangingPunct="0">
              <a:spcBef>
                <a:spcPct val="20000"/>
              </a:spcBef>
            </a:pPr>
            <a:r>
              <a:rPr lang="zh-CN" altLang="en-US" b="1" dirty="0" smtClean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 学校</a:t>
            </a:r>
            <a:r>
              <a:rPr lang="zh-CN" altLang="en-US" b="1" dirty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每学期初都将开通平台强制更新功能，进入平台后，必须</a:t>
            </a:r>
            <a:r>
              <a:rPr lang="zh-CN" altLang="en-US" b="1" dirty="0" smtClean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更新</a:t>
            </a:r>
            <a:endParaRPr lang="en-US" altLang="zh-CN" b="1" dirty="0" smtClean="0">
              <a:solidFill>
                <a:srgbClr val="030405"/>
              </a:solidFill>
              <a:latin typeface="华文楷体" pitchFamily="2" charset="-122"/>
              <a:ea typeface="宋体" panose="02010600030101010101" pitchFamily="2" charset="-122"/>
            </a:endParaRPr>
          </a:p>
          <a:p>
            <a:pPr marL="342900" lvl="0" indent="-342900" eaLnBrk="0" hangingPunct="0">
              <a:spcBef>
                <a:spcPct val="20000"/>
              </a:spcBef>
            </a:pPr>
            <a:r>
              <a:rPr lang="en-US" altLang="zh-CN" b="1" dirty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 </a:t>
            </a:r>
            <a:r>
              <a:rPr lang="zh-CN" altLang="en-US" b="1" dirty="0" smtClean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个人</a:t>
            </a:r>
            <a:r>
              <a:rPr lang="zh-CN" altLang="en-US" b="1" dirty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联系方式并保存后，才能进入首页。如信息无更改，请直接</a:t>
            </a:r>
            <a:r>
              <a:rPr lang="zh-CN" altLang="en-US" b="1" dirty="0" smtClean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点</a:t>
            </a:r>
            <a:endParaRPr lang="en-US" altLang="zh-CN" b="1" dirty="0" smtClean="0">
              <a:solidFill>
                <a:srgbClr val="030405"/>
              </a:solidFill>
              <a:latin typeface="华文楷体" pitchFamily="2" charset="-122"/>
              <a:ea typeface="宋体" panose="02010600030101010101" pitchFamily="2" charset="-122"/>
            </a:endParaRPr>
          </a:p>
          <a:p>
            <a:pPr marL="342900" lvl="0" indent="-342900" eaLnBrk="0" hangingPunct="0">
              <a:spcBef>
                <a:spcPct val="20000"/>
              </a:spcBef>
            </a:pPr>
            <a:r>
              <a:rPr lang="en-US" altLang="zh-CN" b="1" dirty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 </a:t>
            </a:r>
            <a:r>
              <a:rPr lang="zh-CN" altLang="en-US" b="1" dirty="0" smtClean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击</a:t>
            </a:r>
            <a:r>
              <a:rPr lang="zh-CN" altLang="en-US" b="1" dirty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保存。</a:t>
            </a:r>
          </a:p>
        </p:txBody>
      </p:sp>
      <p:pic>
        <p:nvPicPr>
          <p:cNvPr id="8" name="Picture 5" descr="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62620" y="2640484"/>
            <a:ext cx="3733800" cy="1117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Oval 6"/>
          <p:cNvSpPr/>
          <p:nvPr/>
        </p:nvSpPr>
        <p:spPr>
          <a:xfrm>
            <a:off x="4548520" y="3422092"/>
            <a:ext cx="762000" cy="304800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algn="ctr"/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cxnSp>
        <p:nvCxnSpPr>
          <p:cNvPr id="11" name="直接箭头连接符 10"/>
          <p:cNvCxnSpPr/>
          <p:nvPr/>
        </p:nvCxnSpPr>
        <p:spPr>
          <a:xfrm flipH="1" flipV="1">
            <a:off x="5310520" y="3861048"/>
            <a:ext cx="917664" cy="576064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148064" y="5718447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名博学府文教服务中心</a:t>
            </a:r>
            <a:endParaRPr lang="zh-CN" altLang="en-US" sz="2400" b="1" dirty="0">
              <a:solidFill>
                <a:srgbClr val="C0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40343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9"/>
          <p:cNvGrpSpPr/>
          <p:nvPr/>
        </p:nvGrpSpPr>
        <p:grpSpPr>
          <a:xfrm>
            <a:off x="894304" y="2087271"/>
            <a:ext cx="7516192" cy="3616003"/>
            <a:chOff x="785785" y="2981338"/>
            <a:chExt cx="7534435" cy="2947992"/>
          </a:xfrm>
        </p:grpSpPr>
        <p:pic>
          <p:nvPicPr>
            <p:cNvPr id="6" name="Picture 7" descr="C:\Documents and Settings\Administrator\桌面\图片\新建文件夹\Snap4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5785" y="2981338"/>
              <a:ext cx="7534435" cy="294799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7" name="Oval 4"/>
            <p:cNvSpPr/>
            <p:nvPr/>
          </p:nvSpPr>
          <p:spPr>
            <a:xfrm>
              <a:off x="7429520" y="3000372"/>
              <a:ext cx="609600" cy="228600"/>
            </a:xfrm>
            <a:prstGeom prst="ellipse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lvl="0" algn="ctr"/>
              <a:endParaRPr lang="zh-CN" altLang="en-US" sz="2800" b="1" dirty="0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8" name="Oval 4"/>
            <p:cNvSpPr/>
            <p:nvPr/>
          </p:nvSpPr>
          <p:spPr>
            <a:xfrm>
              <a:off x="1428728" y="4071942"/>
              <a:ext cx="609600" cy="228600"/>
            </a:xfrm>
            <a:prstGeom prst="ellipse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lvl="0" algn="ctr"/>
              <a:endParaRPr lang="zh-CN" altLang="en-US" sz="28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894304" y="349382"/>
            <a:ext cx="7516192" cy="12372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spcBef>
                <a:spcPct val="20000"/>
              </a:spcBef>
            </a:pPr>
            <a:r>
              <a:rPr lang="en-US" altLang="zh-CN" sz="2400" b="1" dirty="0" smtClean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·</a:t>
            </a:r>
            <a:r>
              <a:rPr lang="zh-CN" altLang="en-US" sz="2400" b="1" dirty="0" smtClean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专业</a:t>
            </a:r>
            <a:r>
              <a:rPr lang="zh-CN" altLang="en-US" sz="2400" b="1" dirty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信息 </a:t>
            </a:r>
            <a:endParaRPr lang="zh-CN" altLang="en-US" sz="1400" b="1" dirty="0">
              <a:solidFill>
                <a:srgbClr val="030405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342900" lvl="0" indent="-342900" eaLnBrk="0" hangingPunct="0">
              <a:spcBef>
                <a:spcPct val="20000"/>
              </a:spcBef>
            </a:pPr>
            <a:r>
              <a:rPr lang="zh-CN" altLang="en-US" b="1" dirty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  </a:t>
            </a:r>
            <a:r>
              <a:rPr lang="zh-CN" altLang="en-US" b="1" dirty="0" smtClean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学生</a:t>
            </a:r>
            <a:r>
              <a:rPr lang="zh-CN" altLang="en-US" b="1" dirty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可在专业信息页面查询教学计划、学籍信息、填写毕业生</a:t>
            </a:r>
            <a:r>
              <a:rPr lang="zh-CN" altLang="en-US" b="1" dirty="0" smtClean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登记表。</a:t>
            </a:r>
            <a:endParaRPr lang="en-US" altLang="zh-CN" b="1" dirty="0" smtClean="0">
              <a:solidFill>
                <a:srgbClr val="030405"/>
              </a:solidFill>
              <a:latin typeface="华文楷体" pitchFamily="2" charset="-122"/>
              <a:ea typeface="宋体" panose="02010600030101010101" pitchFamily="2" charset="-122"/>
            </a:endParaRPr>
          </a:p>
          <a:p>
            <a:pPr marL="342900" lvl="0" indent="-342900" eaLnBrk="0" hangingPunct="0">
              <a:spcBef>
                <a:spcPct val="20000"/>
              </a:spcBef>
            </a:pPr>
            <a:r>
              <a:rPr lang="en-US" altLang="zh-CN" b="1" dirty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 </a:t>
            </a:r>
            <a:r>
              <a:rPr lang="en-US" altLang="zh-CN" b="1" dirty="0" smtClean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 </a:t>
            </a:r>
            <a:r>
              <a:rPr lang="zh-CN" altLang="en-US" b="1" dirty="0" smtClean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专</a:t>
            </a:r>
            <a:r>
              <a:rPr lang="zh-CN" altLang="en-US" b="1" dirty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升本层次的学生还可通过答辩管理申请答辩。</a:t>
            </a:r>
            <a:r>
              <a:rPr lang="zh-CN" altLang="en-US" sz="2400" b="1" dirty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148064" y="5718447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名博学府文教服务中心</a:t>
            </a:r>
            <a:endParaRPr lang="zh-CN" altLang="en-US" sz="2400" b="1" dirty="0">
              <a:solidFill>
                <a:srgbClr val="C0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957498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6" descr="QQ图片2015031010070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616" y="1873241"/>
            <a:ext cx="6981155" cy="38300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矩形 5"/>
          <p:cNvSpPr/>
          <p:nvPr/>
        </p:nvSpPr>
        <p:spPr>
          <a:xfrm>
            <a:off x="1139627" y="980728"/>
            <a:ext cx="4572000" cy="794064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eaLnBrk="0" hangingPunct="0">
              <a:spcBef>
                <a:spcPct val="20000"/>
              </a:spcBef>
            </a:pPr>
            <a:r>
              <a:rPr lang="en-US" altLang="zh-CN" sz="2400" b="1" dirty="0" smtClean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·</a:t>
            </a:r>
            <a:r>
              <a:rPr lang="zh-CN" altLang="en-US" sz="2400" b="1" dirty="0" smtClean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课件</a:t>
            </a:r>
            <a:r>
              <a:rPr lang="zh-CN" altLang="en-US" sz="2400" b="1" dirty="0">
                <a:solidFill>
                  <a:srgbClr val="0304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浏览</a:t>
            </a:r>
            <a:endParaRPr lang="en-US" altLang="zh-CN" sz="1400" dirty="0">
              <a:solidFill>
                <a:srgbClr val="030405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0" hangingPunct="0">
              <a:spcBef>
                <a:spcPct val="20000"/>
              </a:spcBef>
            </a:pPr>
            <a:r>
              <a:rPr lang="en-US" altLang="zh-CN" b="1" dirty="0" smtClean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1</a:t>
            </a:r>
            <a:r>
              <a:rPr lang="zh-CN" altLang="en-US" b="1" dirty="0" smtClean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）点击</a:t>
            </a:r>
            <a:r>
              <a:rPr lang="zh-CN" altLang="en-US" b="1" dirty="0">
                <a:solidFill>
                  <a:srgbClr val="030405"/>
                </a:solidFill>
                <a:latin typeface="华文楷体" pitchFamily="2" charset="-122"/>
                <a:ea typeface="宋体" panose="02010600030101010101" pitchFamily="2" charset="-122"/>
              </a:rPr>
              <a:t>想要学习的课程名称</a:t>
            </a:r>
          </a:p>
        </p:txBody>
      </p:sp>
      <p:sp>
        <p:nvSpPr>
          <p:cNvPr id="7" name="Oval 4"/>
          <p:cNvSpPr/>
          <p:nvPr/>
        </p:nvSpPr>
        <p:spPr>
          <a:xfrm>
            <a:off x="2496940" y="5013176"/>
            <a:ext cx="928687" cy="257175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algn="ctr"/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cxnSp>
        <p:nvCxnSpPr>
          <p:cNvPr id="9" name="直接箭头连接符 8"/>
          <p:cNvCxnSpPr/>
          <p:nvPr/>
        </p:nvCxnSpPr>
        <p:spPr>
          <a:xfrm flipV="1">
            <a:off x="2195736" y="5373216"/>
            <a:ext cx="432048" cy="56089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5148064" y="5718447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名博学府文教服务中心</a:t>
            </a:r>
            <a:endParaRPr lang="zh-CN" altLang="en-US" sz="2400" b="1" dirty="0">
              <a:solidFill>
                <a:srgbClr val="C0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6515414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热">
  <a:themeElements>
    <a:clrScheme name="热">
      <a:dk1>
        <a:srgbClr val="4D5B6B"/>
      </a:dk1>
      <a:lt1>
        <a:srgbClr val="FFFFFF"/>
      </a:lt1>
      <a:dk2>
        <a:srgbClr val="675D59"/>
      </a:dk2>
      <a:lt2>
        <a:srgbClr val="E8DED8"/>
      </a:lt2>
      <a:accent1>
        <a:srgbClr val="FF7605"/>
      </a:accent1>
      <a:accent2>
        <a:srgbClr val="7F7F7F"/>
      </a:accent2>
      <a:accent3>
        <a:srgbClr val="7F5185"/>
      </a:accent3>
      <a:accent4>
        <a:srgbClr val="89AAD3"/>
      </a:accent4>
      <a:accent5>
        <a:srgbClr val="8F5B4B"/>
      </a:accent5>
      <a:accent6>
        <a:srgbClr val="C84340"/>
      </a:accent6>
      <a:hlink>
        <a:srgbClr val="89AAD3"/>
      </a:hlink>
      <a:folHlink>
        <a:srgbClr val="795185"/>
      </a:folHlink>
    </a:clrScheme>
    <a:fontScheme name="热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热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63500" dist="38100" dir="81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101600" dist="63500" dir="81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000000"/>
            </a:lightRig>
          </a:scene3d>
          <a:sp3d>
            <a:bevelT h="1905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lumMod val="125000"/>
              </a:schemeClr>
            </a:gs>
            <a:gs pos="55000">
              <a:schemeClr val="phClr">
                <a:shade val="100000"/>
                <a:satMod val="100000"/>
                <a:lumMod val="100000"/>
              </a:schemeClr>
            </a:gs>
            <a:gs pos="100000">
              <a:schemeClr val="phClr">
                <a:shade val="90000"/>
                <a:satMod val="300000"/>
                <a:lumMod val="9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8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TM01859868[[fn=热]]</Template>
  <TotalTime>397</TotalTime>
  <Words>811</Words>
  <Application>Microsoft Office PowerPoint</Application>
  <PresentationFormat>全屏显示(4:3)</PresentationFormat>
  <Paragraphs>86</Paragraphs>
  <Slides>21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热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王晖</dc:creator>
  <cp:lastModifiedBy>王晖</cp:lastModifiedBy>
  <cp:revision>27</cp:revision>
  <dcterms:created xsi:type="dcterms:W3CDTF">2017-04-13T06:31:48Z</dcterms:created>
  <dcterms:modified xsi:type="dcterms:W3CDTF">2018-05-03T01:48:24Z</dcterms:modified>
</cp:coreProperties>
</file>