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js211.com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634734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       登录网址</a:t>
            </a:r>
            <a:r>
              <a:rPr lang="en-US" altLang="zh-CN" sz="2000" b="1" u="sng" dirty="0" smtClean="0">
                <a:solidFill>
                  <a:srgbClr val="C00000"/>
                </a:solidFill>
                <a:hlinkClick r:id="rId2"/>
              </a:rPr>
              <a:t>www.js211.com</a:t>
            </a:r>
            <a:r>
              <a:rPr lang="zh-CN" altLang="en-US" sz="2000" b="1" dirty="0" smtClean="0"/>
              <a:t>名博学府</a:t>
            </a:r>
            <a:endParaRPr lang="zh-CN" altLang="en-US" sz="20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625" y="1450243"/>
            <a:ext cx="3965261" cy="3994981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 flipH="1" flipV="1">
            <a:off x="5382090" y="4941168"/>
            <a:ext cx="675075" cy="10081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 flipV="1">
            <a:off x="835369" y="5370098"/>
            <a:ext cx="856311" cy="57918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547664" y="5982171"/>
            <a:ext cx="2416979" cy="3077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点击这里进去统考报名系统</a:t>
            </a:r>
            <a:endParaRPr lang="zh-CN" alt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860593" y="5966782"/>
            <a:ext cx="2031325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/>
              <a:t>选择</a:t>
            </a:r>
            <a:r>
              <a:rPr lang="zh-CN" altLang="en-US" b="1" dirty="0">
                <a:solidFill>
                  <a:srgbClr val="FF0000"/>
                </a:solidFill>
              </a:rPr>
              <a:t>网院考生</a:t>
            </a:r>
            <a:r>
              <a:rPr lang="zh-CN" altLang="en-US" b="1" dirty="0" smtClean="0">
                <a:solidFill>
                  <a:srgbClr val="FF0000"/>
                </a:solidFill>
              </a:rPr>
              <a:t>入口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323528" y="3602305"/>
            <a:ext cx="0" cy="36363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34" y="4153084"/>
            <a:ext cx="4661274" cy="1576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" y="1127023"/>
            <a:ext cx="4367705" cy="2442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6387" y="3671160"/>
            <a:ext cx="3416320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登录网站拉到最下面的友情链接</a:t>
            </a:r>
            <a:endParaRPr lang="zh-CN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4283968" y="5659689"/>
            <a:ext cx="720080" cy="4763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165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764704"/>
            <a:ext cx="7186583" cy="738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zh-CN" sz="1400" b="1" dirty="0">
                <a:solidFill>
                  <a:srgbClr val="FF0000"/>
                </a:solidFill>
              </a:rPr>
              <a:t>网上缴费</a:t>
            </a:r>
            <a:endParaRPr lang="zh-CN" altLang="zh-CN" sz="1400" dirty="0">
              <a:solidFill>
                <a:srgbClr val="FF0000"/>
              </a:solidFill>
            </a:endParaRPr>
          </a:p>
          <a:p>
            <a:r>
              <a:rPr lang="zh-CN" altLang="zh-CN" sz="1400" dirty="0"/>
              <a:t>考生完成个人报考工作后，可以通过网上缴费菜单下的“</a:t>
            </a:r>
            <a:r>
              <a:rPr lang="zh-CN" altLang="zh-CN" sz="1400" dirty="0">
                <a:solidFill>
                  <a:srgbClr val="FF0000"/>
                </a:solidFill>
              </a:rPr>
              <a:t>个人网上缴费</a:t>
            </a:r>
            <a:r>
              <a:rPr lang="zh-CN" altLang="zh-CN" sz="1400" dirty="0"/>
              <a:t>”进入缴费页面</a:t>
            </a:r>
            <a:r>
              <a:rPr lang="zh-CN" altLang="zh-CN" sz="1400" dirty="0" smtClean="0"/>
              <a:t>，</a:t>
            </a:r>
            <a:endParaRPr lang="en-US" altLang="zh-CN" sz="1400" dirty="0" smtClean="0"/>
          </a:p>
          <a:p>
            <a:r>
              <a:rPr lang="zh-CN" altLang="zh-CN" sz="1400" dirty="0" smtClean="0"/>
              <a:t>登录</a:t>
            </a:r>
            <a:r>
              <a:rPr lang="zh-CN" altLang="zh-CN" sz="1400" dirty="0"/>
              <a:t>网上缴费系统通过银行卡直接进上</a:t>
            </a:r>
            <a:r>
              <a:rPr lang="zh-CN" altLang="zh-CN" sz="1400" dirty="0" smtClean="0"/>
              <a:t>缴费</a:t>
            </a:r>
            <a:r>
              <a:rPr lang="zh-CN" altLang="zh-CN" sz="1400" dirty="0"/>
              <a:t>系统通过银行卡直接进行网上缴费</a:t>
            </a:r>
            <a:r>
              <a:rPr lang="zh-CN" altLang="zh-CN" sz="1400" dirty="0" smtClean="0"/>
              <a:t>。</a:t>
            </a:r>
            <a:endParaRPr lang="zh-CN" altLang="zh-CN" sz="1400" dirty="0"/>
          </a:p>
        </p:txBody>
      </p:sp>
      <p:pic>
        <p:nvPicPr>
          <p:cNvPr id="4098" name="图片 11" descr="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44824"/>
            <a:ext cx="5688632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2" descr="图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16706"/>
            <a:ext cx="306705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3" descr="图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389" y="3379673"/>
            <a:ext cx="32385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箭头连接符 3"/>
          <p:cNvCxnSpPr/>
          <p:nvPr/>
        </p:nvCxnSpPr>
        <p:spPr>
          <a:xfrm>
            <a:off x="3995936" y="4441711"/>
            <a:ext cx="576064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509034" y="5900266"/>
            <a:ext cx="1584176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    </a:t>
            </a:r>
            <a:r>
              <a:rPr lang="zh-CN" altLang="en-US" b="1" dirty="0" smtClean="0"/>
              <a:t>报考完成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02595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42" y="404664"/>
            <a:ext cx="3738883" cy="3740406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V="1">
            <a:off x="2064787" y="3942034"/>
            <a:ext cx="0" cy="7924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18242"/>
            <a:ext cx="4198393" cy="3713249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>
            <a:off x="4067944" y="2420888"/>
            <a:ext cx="57606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5940152" y="1268760"/>
            <a:ext cx="288032" cy="33127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245552" y="4584317"/>
            <a:ext cx="1569660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用户名为学号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9124" y="4782833"/>
            <a:ext cx="2031325" cy="3416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首次报考需要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注册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105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16631"/>
            <a:ext cx="4176464" cy="18383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348880"/>
            <a:ext cx="3219450" cy="1971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427304"/>
            <a:ext cx="2743200" cy="1800225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>
            <a:off x="1331640" y="2204864"/>
            <a:ext cx="792088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4211960" y="4581128"/>
            <a:ext cx="1224136" cy="86409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716016" y="5661248"/>
            <a:ext cx="1107996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注册成功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342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1916832"/>
            <a:ext cx="6986085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690800"/>
            <a:ext cx="6984776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1200" b="1" dirty="0" smtClean="0">
                <a:solidFill>
                  <a:srgbClr val="FF0000"/>
                </a:solidFill>
              </a:rPr>
              <a:t>考生</a:t>
            </a:r>
            <a:r>
              <a:rPr lang="zh-CN" altLang="en-US" sz="1200" b="1" dirty="0" smtClean="0">
                <a:solidFill>
                  <a:srgbClr val="FF0000"/>
                </a:solidFill>
              </a:rPr>
              <a:t>可以核对个人信息</a:t>
            </a:r>
            <a:r>
              <a:rPr lang="zh-CN" altLang="en-US" sz="1200" b="1" dirty="0" smtClean="0"/>
              <a:t>。</a:t>
            </a:r>
            <a:r>
              <a:rPr lang="zh-CN" altLang="zh-CN" sz="1200" b="1" dirty="0" smtClean="0"/>
              <a:t>如果</a:t>
            </a:r>
            <a:r>
              <a:rPr lang="zh-CN" altLang="zh-CN" sz="1200" b="1" dirty="0"/>
              <a:t>考生发现基本信息有误，应及时与试点高校进行联系</a:t>
            </a:r>
            <a:r>
              <a:rPr lang="zh-CN" altLang="zh-CN" sz="1200" b="1" dirty="0" smtClean="0"/>
              <a:t>。</a:t>
            </a:r>
            <a:endParaRPr lang="en-US" altLang="zh-CN" sz="1200" b="1" dirty="0" smtClean="0"/>
          </a:p>
          <a:p>
            <a:r>
              <a:rPr lang="zh-CN" altLang="zh-CN" sz="1200" b="1" dirty="0" smtClean="0"/>
              <a:t>由</a:t>
            </a:r>
            <a:r>
              <a:rPr lang="zh-CN" altLang="zh-CN" sz="1200" b="1" dirty="0"/>
              <a:t>试点高校进行修改。考生不能对基本信息进行任何修改。</a:t>
            </a:r>
          </a:p>
        </p:txBody>
      </p:sp>
    </p:spTree>
    <p:extLst>
      <p:ext uri="{BB962C8B-B14F-4D97-AF65-F5344CB8AC3E}">
        <p14:creationId xmlns:p14="http://schemas.microsoft.com/office/powerpoint/2010/main" val="330971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67744" y="846004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*</a:t>
            </a:r>
            <a:r>
              <a:rPr lang="zh-CN" altLang="zh-CN" b="1" dirty="0" smtClean="0"/>
              <a:t>考生</a:t>
            </a:r>
            <a:r>
              <a:rPr lang="zh-CN" altLang="zh-CN" b="1" dirty="0"/>
              <a:t>报考</a:t>
            </a:r>
            <a:endParaRPr lang="zh-CN" altLang="zh-CN" dirty="0"/>
          </a:p>
          <a:p>
            <a:r>
              <a:rPr lang="zh-CN" altLang="zh-CN" dirty="0">
                <a:solidFill>
                  <a:srgbClr val="FF0000"/>
                </a:solidFill>
              </a:rPr>
              <a:t>考生通过此功能完成考点以及报考科目的</a:t>
            </a:r>
            <a:r>
              <a:rPr lang="zh-CN" altLang="zh-CN" dirty="0" smtClean="0">
                <a:solidFill>
                  <a:srgbClr val="FF0000"/>
                </a:solidFill>
              </a:rPr>
              <a:t>选择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</a:t>
            </a:r>
            <a:endParaRPr lang="zh-CN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769334"/>
            <a:ext cx="4680520" cy="410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69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67744" y="846004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*</a:t>
            </a:r>
            <a:r>
              <a:rPr lang="zh-CN" altLang="zh-CN" b="1" dirty="0" smtClean="0"/>
              <a:t>考生</a:t>
            </a:r>
            <a:r>
              <a:rPr lang="zh-CN" altLang="en-US" b="1" dirty="0" smtClean="0"/>
              <a:t>个人</a:t>
            </a:r>
            <a:r>
              <a:rPr lang="zh-CN" altLang="zh-CN" b="1" dirty="0" smtClean="0"/>
              <a:t>报考</a:t>
            </a:r>
            <a:endParaRPr lang="zh-CN" altLang="zh-CN" dirty="0"/>
          </a:p>
          <a:p>
            <a:r>
              <a:rPr lang="zh-CN" altLang="zh-CN" dirty="0">
                <a:solidFill>
                  <a:srgbClr val="FF0000"/>
                </a:solidFill>
              </a:rPr>
              <a:t>考生通过此功能完成考点以及报考科目的</a:t>
            </a:r>
            <a:r>
              <a:rPr lang="zh-CN" altLang="zh-CN" dirty="0" smtClean="0">
                <a:solidFill>
                  <a:srgbClr val="FF0000"/>
                </a:solidFill>
              </a:rPr>
              <a:t>选择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</a:t>
            </a:r>
            <a:endParaRPr lang="zh-CN" altLang="zh-C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5799"/>
            <a:ext cx="5490391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21088"/>
            <a:ext cx="3744416" cy="2555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直角上箭头 4"/>
          <p:cNvSpPr/>
          <p:nvPr/>
        </p:nvSpPr>
        <p:spPr>
          <a:xfrm rot="5400000">
            <a:off x="3000396" y="5133085"/>
            <a:ext cx="850392" cy="731520"/>
          </a:xfrm>
          <a:prstGeom prst="bentUp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33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20688"/>
            <a:ext cx="6984776" cy="738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1400" b="1" dirty="0"/>
              <a:t>第一步</a:t>
            </a:r>
            <a:r>
              <a:rPr lang="zh-CN" altLang="zh-CN" sz="1400" dirty="0"/>
              <a:t>：</a:t>
            </a:r>
            <a:r>
              <a:rPr lang="zh-CN" altLang="zh-CN" sz="1400" dirty="0">
                <a:solidFill>
                  <a:srgbClr val="FF0000"/>
                </a:solidFill>
              </a:rPr>
              <a:t>选择考点</a:t>
            </a:r>
          </a:p>
          <a:p>
            <a:r>
              <a:rPr lang="zh-CN" altLang="en-US" sz="1400" dirty="0" smtClean="0"/>
              <a:t>通过“</a:t>
            </a:r>
            <a:r>
              <a:rPr lang="zh-CN" altLang="en-US" sz="1400" dirty="0" smtClean="0">
                <a:solidFill>
                  <a:srgbClr val="FF0000"/>
                </a:solidFill>
              </a:rPr>
              <a:t>考生个人报考</a:t>
            </a:r>
            <a:r>
              <a:rPr lang="zh-CN" altLang="en-US" sz="1400" dirty="0" smtClean="0"/>
              <a:t>”功能，</a:t>
            </a:r>
            <a:r>
              <a:rPr lang="zh-CN" altLang="zh-CN" sz="1400" dirty="0"/>
              <a:t>在此页面中选择要报考的省（自治区）</a:t>
            </a:r>
            <a:r>
              <a:rPr lang="zh-CN" altLang="zh-CN" sz="1400" dirty="0" smtClean="0"/>
              <a:t>、考点，进入</a:t>
            </a:r>
            <a:r>
              <a:rPr lang="zh-CN" altLang="zh-CN" sz="1400" dirty="0"/>
              <a:t>考生报考科目信息添加</a:t>
            </a:r>
            <a:r>
              <a:rPr lang="zh-CN" altLang="zh-CN" sz="1400" dirty="0" smtClean="0"/>
              <a:t>界面</a:t>
            </a:r>
            <a:r>
              <a:rPr lang="zh-CN" altLang="en-US" sz="1400" dirty="0" smtClean="0"/>
              <a:t>；</a:t>
            </a:r>
            <a:endParaRPr lang="en-US" altLang="zh-CN" sz="14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19725"/>
            <a:ext cx="8786475" cy="396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63688" y="4509120"/>
            <a:ext cx="1980029" cy="307777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400" b="1" dirty="0" smtClean="0"/>
              <a:t>考点选择昆山开放大学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747876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836712"/>
            <a:ext cx="7296046" cy="738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1400" b="1" dirty="0" smtClean="0"/>
              <a:t>第二</a:t>
            </a:r>
            <a:r>
              <a:rPr lang="zh-CN" altLang="zh-CN" sz="1400" b="1" dirty="0"/>
              <a:t>步</a:t>
            </a:r>
            <a:r>
              <a:rPr lang="zh-CN" altLang="zh-CN" sz="1400" dirty="0"/>
              <a:t>：</a:t>
            </a:r>
            <a:r>
              <a:rPr lang="zh-CN" altLang="zh-CN" sz="1400" dirty="0">
                <a:solidFill>
                  <a:srgbClr val="FF0000"/>
                </a:solidFill>
              </a:rPr>
              <a:t>添加报考科目</a:t>
            </a:r>
          </a:p>
          <a:p>
            <a:r>
              <a:rPr lang="zh-CN" altLang="zh-CN" sz="1400" dirty="0"/>
              <a:t>通过“</a:t>
            </a:r>
            <a:r>
              <a:rPr lang="zh-CN" altLang="zh-CN" sz="1400" dirty="0">
                <a:solidFill>
                  <a:srgbClr val="FF0000"/>
                </a:solidFill>
              </a:rPr>
              <a:t>报考信息添</a:t>
            </a:r>
            <a:r>
              <a:rPr lang="zh-CN" altLang="zh-CN" sz="1400" dirty="0"/>
              <a:t>加”页面，考生勾选所需要报考科目，确认</a:t>
            </a:r>
            <a:r>
              <a:rPr lang="zh-CN" altLang="zh-CN" sz="1400" dirty="0" smtClean="0"/>
              <a:t>后点击</a:t>
            </a:r>
            <a:r>
              <a:rPr lang="zh-CN" altLang="zh-CN" sz="1400" dirty="0"/>
              <a:t>“报考”按钮，完成科目添加工作。 </a:t>
            </a:r>
          </a:p>
        </p:txBody>
      </p:sp>
      <p:pic>
        <p:nvPicPr>
          <p:cNvPr id="2050" name="图片 9" descr="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44824"/>
            <a:ext cx="6192688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0036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620688"/>
            <a:ext cx="6984776" cy="1446550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1400" b="1" dirty="0"/>
              <a:t>第三步</a:t>
            </a:r>
            <a:r>
              <a:rPr lang="zh-CN" altLang="zh-CN" sz="1400" dirty="0"/>
              <a:t>：</a:t>
            </a:r>
            <a:r>
              <a:rPr lang="zh-CN" altLang="zh-CN" sz="1400" dirty="0">
                <a:solidFill>
                  <a:srgbClr val="FF0000"/>
                </a:solidFill>
              </a:rPr>
              <a:t>报考信息查看</a:t>
            </a:r>
          </a:p>
          <a:p>
            <a:r>
              <a:rPr lang="zh-CN" altLang="zh-CN" sz="1400" dirty="0"/>
              <a:t>报考完成后，考生可通过“</a:t>
            </a:r>
            <a:r>
              <a:rPr lang="zh-CN" altLang="zh-CN" sz="1400" dirty="0">
                <a:solidFill>
                  <a:srgbClr val="FF0000"/>
                </a:solidFill>
              </a:rPr>
              <a:t>报考信息查看</a:t>
            </a:r>
            <a:r>
              <a:rPr lang="zh-CN" altLang="zh-CN" sz="1400" dirty="0"/>
              <a:t>”功能来查看所报考的考点、报考科目、报考类型、缴费状态等信息。</a:t>
            </a:r>
          </a:p>
          <a:p>
            <a:r>
              <a:rPr lang="zh-CN" altLang="zh-CN" sz="1400" dirty="0"/>
              <a:t>如果考生在查看报考信息时发现有错误信息，可以通过“报考信息删除”功能菜单对本次报考的科目进行删除。由学习中心报考的科目考生个人不能“删除”，只能通过“添加纠错科目”功能提交纠错申请，通过学习中心进行处理。</a:t>
            </a:r>
            <a:r>
              <a:rPr lang="en-US" altLang="zh-CN" dirty="0"/>
              <a:t> </a:t>
            </a:r>
            <a:endParaRPr lang="zh-CN" altLang="zh-CN" dirty="0"/>
          </a:p>
        </p:txBody>
      </p:sp>
      <p:pic>
        <p:nvPicPr>
          <p:cNvPr id="3074" name="图片 10" descr="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76872"/>
            <a:ext cx="6120680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38471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303</TotalTime>
  <Words>292</Words>
  <Application>Microsoft Office PowerPoint</Application>
  <PresentationFormat>全屏显示(4:3)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57860785</dc:creator>
  <cp:lastModifiedBy>王晖</cp:lastModifiedBy>
  <cp:revision>20</cp:revision>
  <dcterms:created xsi:type="dcterms:W3CDTF">2015-01-22T06:32:23Z</dcterms:created>
  <dcterms:modified xsi:type="dcterms:W3CDTF">2018-06-13T03:08:36Z</dcterms:modified>
</cp:coreProperties>
</file>